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5" r:id="rId4"/>
    <p:sldId id="284" r:id="rId5"/>
    <p:sldId id="282" r:id="rId6"/>
    <p:sldId id="285" r:id="rId7"/>
    <p:sldId id="259" r:id="rId8"/>
    <p:sldId id="265" r:id="rId9"/>
    <p:sldId id="299" r:id="rId10"/>
    <p:sldId id="286" r:id="rId11"/>
    <p:sldId id="281" r:id="rId12"/>
    <p:sldId id="276" r:id="rId13"/>
    <p:sldId id="287" r:id="rId14"/>
    <p:sldId id="288" r:id="rId15"/>
    <p:sldId id="289" r:id="rId16"/>
    <p:sldId id="290" r:id="rId17"/>
    <p:sldId id="291" r:id="rId18"/>
    <p:sldId id="274" r:id="rId19"/>
    <p:sldId id="277" r:id="rId20"/>
    <p:sldId id="263" r:id="rId21"/>
    <p:sldId id="266" r:id="rId22"/>
    <p:sldId id="267" r:id="rId23"/>
    <p:sldId id="320" r:id="rId24"/>
    <p:sldId id="304" r:id="rId25"/>
    <p:sldId id="305" r:id="rId26"/>
    <p:sldId id="307" r:id="rId27"/>
    <p:sldId id="316" r:id="rId28"/>
    <p:sldId id="317" r:id="rId29"/>
    <p:sldId id="300" r:id="rId30"/>
    <p:sldId id="270" r:id="rId31"/>
    <p:sldId id="278" r:id="rId32"/>
    <p:sldId id="293" r:id="rId33"/>
    <p:sldId id="294" r:id="rId34"/>
    <p:sldId id="295" r:id="rId35"/>
    <p:sldId id="272" r:id="rId36"/>
    <p:sldId id="279" r:id="rId37"/>
    <p:sldId id="264" r:id="rId38"/>
    <p:sldId id="309" r:id="rId39"/>
    <p:sldId id="312" r:id="rId40"/>
    <p:sldId id="308" r:id="rId41"/>
    <p:sldId id="313" r:id="rId42"/>
    <p:sldId id="315" r:id="rId43"/>
    <p:sldId id="314" r:id="rId44"/>
    <p:sldId id="292" r:id="rId45"/>
    <p:sldId id="297" r:id="rId46"/>
    <p:sldId id="296" r:id="rId47"/>
    <p:sldId id="260" r:id="rId48"/>
    <p:sldId id="319" r:id="rId49"/>
    <p:sldId id="303" r:id="rId50"/>
    <p:sldId id="298" r:id="rId51"/>
    <p:sldId id="311" r:id="rId52"/>
    <p:sldId id="318" r:id="rId53"/>
    <p:sldId id="273" r:id="rId54"/>
    <p:sldId id="301" r:id="rId55"/>
    <p:sldId id="302" r:id="rId56"/>
    <p:sldId id="25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78B6"/>
    <a:srgbClr val="CC0099"/>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168"/>
      </p:cViewPr>
      <p:guideLst>
        <p:guide orient="horz" pos="2160"/>
        <p:guide pos="2880"/>
      </p:guideLst>
    </p:cSldViewPr>
  </p:slideViewPr>
  <p:notesTextViewPr>
    <p:cViewPr>
      <p:scale>
        <a:sx n="100" d="100"/>
        <a:sy n="100" d="100"/>
      </p:scale>
      <p:origin x="0" y="0"/>
    </p:cViewPr>
  </p:notesTextViewPr>
  <p:sorterViewPr>
    <p:cViewPr>
      <p:scale>
        <a:sx n="40" d="100"/>
        <a:sy n="4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9D27E9C-2798-45EA-BA40-0028B281D253}" type="doc">
      <dgm:prSet loTypeId="urn:microsoft.com/office/officeart/2005/8/layout/pyramid3" loCatId="pyramid" qsTypeId="urn:microsoft.com/office/officeart/2005/8/quickstyle/simple1" qsCatId="simple" csTypeId="urn:microsoft.com/office/officeart/2005/8/colors/colorful3" csCatId="colorful" phldr="1"/>
      <dgm:spPr/>
    </dgm:pt>
    <dgm:pt modelId="{0984E676-533F-47A9-A128-57CB34147261}">
      <dgm:prSet phldrT="[Text]" custT="1"/>
      <dgm:spPr/>
      <dgm:t>
        <a:bodyPr/>
        <a:lstStyle/>
        <a:p>
          <a:r>
            <a:rPr lang="en-NZ" sz="1400" dirty="0" smtClean="0"/>
            <a:t>All adults 18+ </a:t>
          </a:r>
          <a:endParaRPr lang="en-NZ" sz="1400" dirty="0"/>
        </a:p>
      </dgm:t>
    </dgm:pt>
    <dgm:pt modelId="{E66F05FB-DC33-471D-B6A7-C84CC54C76AC}" type="parTrans" cxnId="{F78B5DB9-C3F6-4FB1-8F92-816F67F8B45F}">
      <dgm:prSet/>
      <dgm:spPr/>
      <dgm:t>
        <a:bodyPr/>
        <a:lstStyle/>
        <a:p>
          <a:endParaRPr lang="en-NZ" sz="1400"/>
        </a:p>
      </dgm:t>
    </dgm:pt>
    <dgm:pt modelId="{108338E3-0EED-4919-A6C9-D6D53343FEC1}" type="sibTrans" cxnId="{F78B5DB9-C3F6-4FB1-8F92-816F67F8B45F}">
      <dgm:prSet/>
      <dgm:spPr/>
      <dgm:t>
        <a:bodyPr/>
        <a:lstStyle/>
        <a:p>
          <a:endParaRPr lang="en-NZ" sz="1400"/>
        </a:p>
      </dgm:t>
    </dgm:pt>
    <dgm:pt modelId="{CCF17AD0-411E-497E-9729-C9A5549F14E3}">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NZ" sz="1400" dirty="0" smtClean="0"/>
            <a:t>Or all those young males who drink alcohol</a:t>
          </a:r>
        </a:p>
      </dgm:t>
    </dgm:pt>
    <dgm:pt modelId="{68A8A7A9-8C2A-4B22-8B4A-3E267FACC95F}" type="parTrans" cxnId="{D36B88F5-DC46-44AF-809B-8D060BCCDED4}">
      <dgm:prSet/>
      <dgm:spPr/>
      <dgm:t>
        <a:bodyPr/>
        <a:lstStyle/>
        <a:p>
          <a:endParaRPr lang="en-NZ" sz="1400"/>
        </a:p>
      </dgm:t>
    </dgm:pt>
    <dgm:pt modelId="{EDF165D9-A748-4D20-88B2-8458AF450ADA}" type="sibTrans" cxnId="{D36B88F5-DC46-44AF-809B-8D060BCCDED4}">
      <dgm:prSet/>
      <dgm:spPr/>
      <dgm:t>
        <a:bodyPr/>
        <a:lstStyle/>
        <a:p>
          <a:endParaRPr lang="en-NZ" sz="1400"/>
        </a:p>
      </dgm:t>
    </dgm:pt>
    <dgm:pt modelId="{C6C77E4F-8138-4610-BBC2-481AA6491B89}">
      <dgm:prSet phldrT="[Text]" custT="1"/>
      <dgm:spPr/>
      <dgm:t>
        <a:bodyPr/>
        <a:lstStyle/>
        <a:p>
          <a:r>
            <a:rPr lang="en-NZ" sz="1200" b="1" dirty="0" smtClean="0"/>
            <a:t>Those who drink Brand X weekly?</a:t>
          </a:r>
          <a:endParaRPr lang="en-NZ" sz="1200" b="1" dirty="0"/>
        </a:p>
      </dgm:t>
    </dgm:pt>
    <dgm:pt modelId="{F44D0385-43EE-4B5E-8EF2-AB0A0AF5F29C}" type="parTrans" cxnId="{81240798-1E07-426D-9683-65CB36D30AD6}">
      <dgm:prSet/>
      <dgm:spPr/>
      <dgm:t>
        <a:bodyPr/>
        <a:lstStyle/>
        <a:p>
          <a:endParaRPr lang="en-NZ" sz="1400"/>
        </a:p>
      </dgm:t>
    </dgm:pt>
    <dgm:pt modelId="{D21EA6D0-6EDD-4261-A2B0-15DD45E25EBD}" type="sibTrans" cxnId="{81240798-1E07-426D-9683-65CB36D30AD6}">
      <dgm:prSet/>
      <dgm:spPr/>
      <dgm:t>
        <a:bodyPr/>
        <a:lstStyle/>
        <a:p>
          <a:endParaRPr lang="en-NZ" sz="1400"/>
        </a:p>
      </dgm:t>
    </dgm:pt>
    <dgm:pt modelId="{12E77C0E-718C-4063-B5CD-3BF62EB3DD62}">
      <dgm:prSet custT="1"/>
      <dgm:spPr/>
      <dgm:t>
        <a:bodyPr/>
        <a:lstStyle/>
        <a:p>
          <a:r>
            <a:rPr lang="en-NZ" sz="1050" dirty="0" smtClean="0"/>
            <a:t>Or all young males all those who drank beer or spirits weekly?</a:t>
          </a:r>
          <a:endParaRPr lang="en-NZ" sz="1050" dirty="0"/>
        </a:p>
      </dgm:t>
    </dgm:pt>
    <dgm:pt modelId="{BDAD832D-CAD1-4D0C-BD46-B352A775DEE2}" type="parTrans" cxnId="{7B17CACE-BBBB-4AAF-ADEA-EBE5D978D11B}">
      <dgm:prSet/>
      <dgm:spPr/>
      <dgm:t>
        <a:bodyPr/>
        <a:lstStyle/>
        <a:p>
          <a:endParaRPr lang="en-NZ" sz="1400"/>
        </a:p>
      </dgm:t>
    </dgm:pt>
    <dgm:pt modelId="{EEDD9004-FAF8-4853-AD72-90399B4BAF7E}" type="sibTrans" cxnId="{7B17CACE-BBBB-4AAF-ADEA-EBE5D978D11B}">
      <dgm:prSet/>
      <dgm:spPr/>
      <dgm:t>
        <a:bodyPr/>
        <a:lstStyle/>
        <a:p>
          <a:endParaRPr lang="en-NZ" sz="1400"/>
        </a:p>
      </dgm:t>
    </dgm:pt>
    <dgm:pt modelId="{B09DDAA7-1F0E-4BFE-A901-F41396B5BBB2}">
      <dgm:prSet custT="1"/>
      <dgm:spPr/>
      <dgm:t>
        <a:bodyPr/>
        <a:lstStyle/>
        <a:p>
          <a:r>
            <a:rPr lang="en-NZ" sz="1400" dirty="0" smtClean="0"/>
            <a:t>All</a:t>
          </a:r>
          <a:r>
            <a:rPr lang="en-NZ" sz="1400" baseline="0" dirty="0" smtClean="0"/>
            <a:t> male adults 18-39</a:t>
          </a:r>
          <a:endParaRPr lang="en-NZ" sz="1400" dirty="0"/>
        </a:p>
      </dgm:t>
    </dgm:pt>
    <dgm:pt modelId="{8A6DC224-2091-4948-A715-1B0007A96FDF}" type="parTrans" cxnId="{25F35228-06D2-47C6-9CFE-A86B484E3ADE}">
      <dgm:prSet/>
      <dgm:spPr/>
      <dgm:t>
        <a:bodyPr/>
        <a:lstStyle/>
        <a:p>
          <a:endParaRPr lang="en-NZ"/>
        </a:p>
      </dgm:t>
    </dgm:pt>
    <dgm:pt modelId="{85A46C89-C08D-4614-B673-DE7838EB9A3D}" type="sibTrans" cxnId="{25F35228-06D2-47C6-9CFE-A86B484E3ADE}">
      <dgm:prSet/>
      <dgm:spPr/>
      <dgm:t>
        <a:bodyPr/>
        <a:lstStyle/>
        <a:p>
          <a:endParaRPr lang="en-NZ"/>
        </a:p>
      </dgm:t>
    </dgm:pt>
    <dgm:pt modelId="{1AE7BC08-69C0-43F4-9A67-B6B12D22553D}" type="pres">
      <dgm:prSet presAssocID="{69D27E9C-2798-45EA-BA40-0028B281D253}" presName="Name0" presStyleCnt="0">
        <dgm:presLayoutVars>
          <dgm:dir/>
          <dgm:animLvl val="lvl"/>
          <dgm:resizeHandles val="exact"/>
        </dgm:presLayoutVars>
      </dgm:prSet>
      <dgm:spPr/>
    </dgm:pt>
    <dgm:pt modelId="{9E52117C-3013-4E38-9CCA-44C0E8D0A0D7}" type="pres">
      <dgm:prSet presAssocID="{0984E676-533F-47A9-A128-57CB34147261}" presName="Name8" presStyleCnt="0"/>
      <dgm:spPr/>
    </dgm:pt>
    <dgm:pt modelId="{44654B32-A72B-444C-B0A9-9A4E82B6A29A}" type="pres">
      <dgm:prSet presAssocID="{0984E676-533F-47A9-A128-57CB34147261}" presName="level" presStyleLbl="node1" presStyleIdx="0" presStyleCnt="5">
        <dgm:presLayoutVars>
          <dgm:chMax val="1"/>
          <dgm:bulletEnabled val="1"/>
        </dgm:presLayoutVars>
      </dgm:prSet>
      <dgm:spPr/>
      <dgm:t>
        <a:bodyPr/>
        <a:lstStyle/>
        <a:p>
          <a:endParaRPr lang="en-NZ"/>
        </a:p>
      </dgm:t>
    </dgm:pt>
    <dgm:pt modelId="{B159F003-D377-4318-8512-EDAEB45BAACE}" type="pres">
      <dgm:prSet presAssocID="{0984E676-533F-47A9-A128-57CB34147261}" presName="levelTx" presStyleLbl="revTx" presStyleIdx="0" presStyleCnt="0">
        <dgm:presLayoutVars>
          <dgm:chMax val="1"/>
          <dgm:bulletEnabled val="1"/>
        </dgm:presLayoutVars>
      </dgm:prSet>
      <dgm:spPr/>
      <dgm:t>
        <a:bodyPr/>
        <a:lstStyle/>
        <a:p>
          <a:endParaRPr lang="en-NZ"/>
        </a:p>
      </dgm:t>
    </dgm:pt>
    <dgm:pt modelId="{D571971F-A601-4F43-88B6-386EA82DDAB0}" type="pres">
      <dgm:prSet presAssocID="{B09DDAA7-1F0E-4BFE-A901-F41396B5BBB2}" presName="Name8" presStyleCnt="0"/>
      <dgm:spPr/>
    </dgm:pt>
    <dgm:pt modelId="{BE6F3D3E-B6FD-498C-AB25-E73E5FB0743B}" type="pres">
      <dgm:prSet presAssocID="{B09DDAA7-1F0E-4BFE-A901-F41396B5BBB2}" presName="level" presStyleLbl="node1" presStyleIdx="1" presStyleCnt="5">
        <dgm:presLayoutVars>
          <dgm:chMax val="1"/>
          <dgm:bulletEnabled val="1"/>
        </dgm:presLayoutVars>
      </dgm:prSet>
      <dgm:spPr/>
      <dgm:t>
        <a:bodyPr/>
        <a:lstStyle/>
        <a:p>
          <a:endParaRPr lang="en-NZ"/>
        </a:p>
      </dgm:t>
    </dgm:pt>
    <dgm:pt modelId="{B4C11D3C-8F94-448C-857D-959631CAAE15}" type="pres">
      <dgm:prSet presAssocID="{B09DDAA7-1F0E-4BFE-A901-F41396B5BBB2}" presName="levelTx" presStyleLbl="revTx" presStyleIdx="0" presStyleCnt="0">
        <dgm:presLayoutVars>
          <dgm:chMax val="1"/>
          <dgm:bulletEnabled val="1"/>
        </dgm:presLayoutVars>
      </dgm:prSet>
      <dgm:spPr/>
      <dgm:t>
        <a:bodyPr/>
        <a:lstStyle/>
        <a:p>
          <a:endParaRPr lang="en-NZ"/>
        </a:p>
      </dgm:t>
    </dgm:pt>
    <dgm:pt modelId="{393D10BB-E4D8-44FB-BFFA-F6D89E5CFDB4}" type="pres">
      <dgm:prSet presAssocID="{CCF17AD0-411E-497E-9729-C9A5549F14E3}" presName="Name8" presStyleCnt="0"/>
      <dgm:spPr/>
    </dgm:pt>
    <dgm:pt modelId="{83B5FE70-008E-4503-BC4F-DE7D80E8289F}" type="pres">
      <dgm:prSet presAssocID="{CCF17AD0-411E-497E-9729-C9A5549F14E3}" presName="level" presStyleLbl="node1" presStyleIdx="2" presStyleCnt="5">
        <dgm:presLayoutVars>
          <dgm:chMax val="1"/>
          <dgm:bulletEnabled val="1"/>
        </dgm:presLayoutVars>
      </dgm:prSet>
      <dgm:spPr/>
      <dgm:t>
        <a:bodyPr/>
        <a:lstStyle/>
        <a:p>
          <a:endParaRPr lang="en-NZ"/>
        </a:p>
      </dgm:t>
    </dgm:pt>
    <dgm:pt modelId="{1DD8FB58-B9E3-4C82-9136-45080E98C0A5}" type="pres">
      <dgm:prSet presAssocID="{CCF17AD0-411E-497E-9729-C9A5549F14E3}" presName="levelTx" presStyleLbl="revTx" presStyleIdx="0" presStyleCnt="0">
        <dgm:presLayoutVars>
          <dgm:chMax val="1"/>
          <dgm:bulletEnabled val="1"/>
        </dgm:presLayoutVars>
      </dgm:prSet>
      <dgm:spPr/>
      <dgm:t>
        <a:bodyPr/>
        <a:lstStyle/>
        <a:p>
          <a:endParaRPr lang="en-NZ"/>
        </a:p>
      </dgm:t>
    </dgm:pt>
    <dgm:pt modelId="{AE9D33C3-18D2-4C47-BE1E-22FD51CB85FB}" type="pres">
      <dgm:prSet presAssocID="{12E77C0E-718C-4063-B5CD-3BF62EB3DD62}" presName="Name8" presStyleCnt="0"/>
      <dgm:spPr/>
    </dgm:pt>
    <dgm:pt modelId="{4FA90F62-80B4-44F1-8582-B9362996D9DC}" type="pres">
      <dgm:prSet presAssocID="{12E77C0E-718C-4063-B5CD-3BF62EB3DD62}" presName="level" presStyleLbl="node1" presStyleIdx="3" presStyleCnt="5">
        <dgm:presLayoutVars>
          <dgm:chMax val="1"/>
          <dgm:bulletEnabled val="1"/>
        </dgm:presLayoutVars>
      </dgm:prSet>
      <dgm:spPr/>
      <dgm:t>
        <a:bodyPr/>
        <a:lstStyle/>
        <a:p>
          <a:endParaRPr lang="en-NZ"/>
        </a:p>
      </dgm:t>
    </dgm:pt>
    <dgm:pt modelId="{EEBE3C0C-2A8E-4BC9-8EFD-CA3D9B513810}" type="pres">
      <dgm:prSet presAssocID="{12E77C0E-718C-4063-B5CD-3BF62EB3DD62}" presName="levelTx" presStyleLbl="revTx" presStyleIdx="0" presStyleCnt="0">
        <dgm:presLayoutVars>
          <dgm:chMax val="1"/>
          <dgm:bulletEnabled val="1"/>
        </dgm:presLayoutVars>
      </dgm:prSet>
      <dgm:spPr/>
      <dgm:t>
        <a:bodyPr/>
        <a:lstStyle/>
        <a:p>
          <a:endParaRPr lang="en-NZ"/>
        </a:p>
      </dgm:t>
    </dgm:pt>
    <dgm:pt modelId="{C9A5DCD7-A9D9-49D6-A145-E976C8A4A3A8}" type="pres">
      <dgm:prSet presAssocID="{C6C77E4F-8138-4610-BBC2-481AA6491B89}" presName="Name8" presStyleCnt="0"/>
      <dgm:spPr/>
    </dgm:pt>
    <dgm:pt modelId="{2BA20653-0B39-45EC-8B49-C34A22DF7F11}" type="pres">
      <dgm:prSet presAssocID="{C6C77E4F-8138-4610-BBC2-481AA6491B89}" presName="level" presStyleLbl="node1" presStyleIdx="4" presStyleCnt="5">
        <dgm:presLayoutVars>
          <dgm:chMax val="1"/>
          <dgm:bulletEnabled val="1"/>
        </dgm:presLayoutVars>
      </dgm:prSet>
      <dgm:spPr/>
      <dgm:t>
        <a:bodyPr/>
        <a:lstStyle/>
        <a:p>
          <a:endParaRPr lang="en-NZ"/>
        </a:p>
      </dgm:t>
    </dgm:pt>
    <dgm:pt modelId="{366531C5-6D09-45F5-B6C3-5DE5635F8C44}" type="pres">
      <dgm:prSet presAssocID="{C6C77E4F-8138-4610-BBC2-481AA6491B89}" presName="levelTx" presStyleLbl="revTx" presStyleIdx="0" presStyleCnt="0">
        <dgm:presLayoutVars>
          <dgm:chMax val="1"/>
          <dgm:bulletEnabled val="1"/>
        </dgm:presLayoutVars>
      </dgm:prSet>
      <dgm:spPr/>
      <dgm:t>
        <a:bodyPr/>
        <a:lstStyle/>
        <a:p>
          <a:endParaRPr lang="en-NZ"/>
        </a:p>
      </dgm:t>
    </dgm:pt>
  </dgm:ptLst>
  <dgm:cxnLst>
    <dgm:cxn modelId="{25F35228-06D2-47C6-9CFE-A86B484E3ADE}" srcId="{69D27E9C-2798-45EA-BA40-0028B281D253}" destId="{B09DDAA7-1F0E-4BFE-A901-F41396B5BBB2}" srcOrd="1" destOrd="0" parTransId="{8A6DC224-2091-4948-A715-1B0007A96FDF}" sibTransId="{85A46C89-C08D-4614-B673-DE7838EB9A3D}"/>
    <dgm:cxn modelId="{E814238E-5F39-4948-9BC2-0B8D42F7B847}" type="presOf" srcId="{0984E676-533F-47A9-A128-57CB34147261}" destId="{B159F003-D377-4318-8512-EDAEB45BAACE}" srcOrd="1" destOrd="0" presId="urn:microsoft.com/office/officeart/2005/8/layout/pyramid3"/>
    <dgm:cxn modelId="{5B5D6510-774D-4244-8BCD-2EAE5600EC3E}" type="presOf" srcId="{0984E676-533F-47A9-A128-57CB34147261}" destId="{44654B32-A72B-444C-B0A9-9A4E82B6A29A}" srcOrd="0" destOrd="0" presId="urn:microsoft.com/office/officeart/2005/8/layout/pyramid3"/>
    <dgm:cxn modelId="{7B17CACE-BBBB-4AAF-ADEA-EBE5D978D11B}" srcId="{69D27E9C-2798-45EA-BA40-0028B281D253}" destId="{12E77C0E-718C-4063-B5CD-3BF62EB3DD62}" srcOrd="3" destOrd="0" parTransId="{BDAD832D-CAD1-4D0C-BD46-B352A775DEE2}" sibTransId="{EEDD9004-FAF8-4853-AD72-90399B4BAF7E}"/>
    <dgm:cxn modelId="{7023DCC0-CAE0-42E6-88C4-98C02CDA2C1E}" type="presOf" srcId="{B09DDAA7-1F0E-4BFE-A901-F41396B5BBB2}" destId="{BE6F3D3E-B6FD-498C-AB25-E73E5FB0743B}" srcOrd="0" destOrd="0" presId="urn:microsoft.com/office/officeart/2005/8/layout/pyramid3"/>
    <dgm:cxn modelId="{D36B88F5-DC46-44AF-809B-8D060BCCDED4}" srcId="{69D27E9C-2798-45EA-BA40-0028B281D253}" destId="{CCF17AD0-411E-497E-9729-C9A5549F14E3}" srcOrd="2" destOrd="0" parTransId="{68A8A7A9-8C2A-4B22-8B4A-3E267FACC95F}" sibTransId="{EDF165D9-A748-4D20-88B2-8458AF450ADA}"/>
    <dgm:cxn modelId="{81240798-1E07-426D-9683-65CB36D30AD6}" srcId="{69D27E9C-2798-45EA-BA40-0028B281D253}" destId="{C6C77E4F-8138-4610-BBC2-481AA6491B89}" srcOrd="4" destOrd="0" parTransId="{F44D0385-43EE-4B5E-8EF2-AB0A0AF5F29C}" sibTransId="{D21EA6D0-6EDD-4261-A2B0-15DD45E25EBD}"/>
    <dgm:cxn modelId="{8454665F-6297-41FA-AC9C-281FD6E21AD6}" type="presOf" srcId="{69D27E9C-2798-45EA-BA40-0028B281D253}" destId="{1AE7BC08-69C0-43F4-9A67-B6B12D22553D}" srcOrd="0" destOrd="0" presId="urn:microsoft.com/office/officeart/2005/8/layout/pyramid3"/>
    <dgm:cxn modelId="{F78B5DB9-C3F6-4FB1-8F92-816F67F8B45F}" srcId="{69D27E9C-2798-45EA-BA40-0028B281D253}" destId="{0984E676-533F-47A9-A128-57CB34147261}" srcOrd="0" destOrd="0" parTransId="{E66F05FB-DC33-471D-B6A7-C84CC54C76AC}" sibTransId="{108338E3-0EED-4919-A6C9-D6D53343FEC1}"/>
    <dgm:cxn modelId="{438EC795-C696-4B02-97B8-DA432DDF4E3C}" type="presOf" srcId="{B09DDAA7-1F0E-4BFE-A901-F41396B5BBB2}" destId="{B4C11D3C-8F94-448C-857D-959631CAAE15}" srcOrd="1" destOrd="0" presId="urn:microsoft.com/office/officeart/2005/8/layout/pyramid3"/>
    <dgm:cxn modelId="{7787A16F-DD80-4C1C-82A3-57DBF7D9864D}" type="presOf" srcId="{C6C77E4F-8138-4610-BBC2-481AA6491B89}" destId="{2BA20653-0B39-45EC-8B49-C34A22DF7F11}" srcOrd="0" destOrd="0" presId="urn:microsoft.com/office/officeart/2005/8/layout/pyramid3"/>
    <dgm:cxn modelId="{06C7FDB2-A152-4812-84C8-4CB4C2C56605}" type="presOf" srcId="{C6C77E4F-8138-4610-BBC2-481AA6491B89}" destId="{366531C5-6D09-45F5-B6C3-5DE5635F8C44}" srcOrd="1" destOrd="0" presId="urn:microsoft.com/office/officeart/2005/8/layout/pyramid3"/>
    <dgm:cxn modelId="{170C1FF5-007C-4C5F-B59F-8891472116F0}" type="presOf" srcId="{CCF17AD0-411E-497E-9729-C9A5549F14E3}" destId="{1DD8FB58-B9E3-4C82-9136-45080E98C0A5}" srcOrd="1" destOrd="0" presId="urn:microsoft.com/office/officeart/2005/8/layout/pyramid3"/>
    <dgm:cxn modelId="{311C2163-9ABF-4132-9A03-D1EA84B115D1}" type="presOf" srcId="{12E77C0E-718C-4063-B5CD-3BF62EB3DD62}" destId="{4FA90F62-80B4-44F1-8582-B9362996D9DC}" srcOrd="0" destOrd="0" presId="urn:microsoft.com/office/officeart/2005/8/layout/pyramid3"/>
    <dgm:cxn modelId="{151A6FAD-4317-4483-A63A-80673FB1859C}" type="presOf" srcId="{CCF17AD0-411E-497E-9729-C9A5549F14E3}" destId="{83B5FE70-008E-4503-BC4F-DE7D80E8289F}" srcOrd="0" destOrd="0" presId="urn:microsoft.com/office/officeart/2005/8/layout/pyramid3"/>
    <dgm:cxn modelId="{75BE3C34-498A-49A8-8FE0-5B80614EFF75}" type="presOf" srcId="{12E77C0E-718C-4063-B5CD-3BF62EB3DD62}" destId="{EEBE3C0C-2A8E-4BC9-8EFD-CA3D9B513810}" srcOrd="1" destOrd="0" presId="urn:microsoft.com/office/officeart/2005/8/layout/pyramid3"/>
    <dgm:cxn modelId="{B6D4E668-BF79-485A-B625-8598187B0CC6}" type="presParOf" srcId="{1AE7BC08-69C0-43F4-9A67-B6B12D22553D}" destId="{9E52117C-3013-4E38-9CCA-44C0E8D0A0D7}" srcOrd="0" destOrd="0" presId="urn:microsoft.com/office/officeart/2005/8/layout/pyramid3"/>
    <dgm:cxn modelId="{01486B95-6770-4537-8024-2D2E5CADB69B}" type="presParOf" srcId="{9E52117C-3013-4E38-9CCA-44C0E8D0A0D7}" destId="{44654B32-A72B-444C-B0A9-9A4E82B6A29A}" srcOrd="0" destOrd="0" presId="urn:microsoft.com/office/officeart/2005/8/layout/pyramid3"/>
    <dgm:cxn modelId="{24801575-FF3F-4631-9605-758B4A88321C}" type="presParOf" srcId="{9E52117C-3013-4E38-9CCA-44C0E8D0A0D7}" destId="{B159F003-D377-4318-8512-EDAEB45BAACE}" srcOrd="1" destOrd="0" presId="urn:microsoft.com/office/officeart/2005/8/layout/pyramid3"/>
    <dgm:cxn modelId="{50B94E1D-9A0C-4061-AD3B-85BE67638320}" type="presParOf" srcId="{1AE7BC08-69C0-43F4-9A67-B6B12D22553D}" destId="{D571971F-A601-4F43-88B6-386EA82DDAB0}" srcOrd="1" destOrd="0" presId="urn:microsoft.com/office/officeart/2005/8/layout/pyramid3"/>
    <dgm:cxn modelId="{AEA45ED2-CD1F-4037-BF62-3BDBAE828C0F}" type="presParOf" srcId="{D571971F-A601-4F43-88B6-386EA82DDAB0}" destId="{BE6F3D3E-B6FD-498C-AB25-E73E5FB0743B}" srcOrd="0" destOrd="0" presId="urn:microsoft.com/office/officeart/2005/8/layout/pyramid3"/>
    <dgm:cxn modelId="{CDD9EB2C-38B2-4AF0-8835-0FA686845EE5}" type="presParOf" srcId="{D571971F-A601-4F43-88B6-386EA82DDAB0}" destId="{B4C11D3C-8F94-448C-857D-959631CAAE15}" srcOrd="1" destOrd="0" presId="urn:microsoft.com/office/officeart/2005/8/layout/pyramid3"/>
    <dgm:cxn modelId="{A9E2B8FD-25FD-4415-8A49-ED747411A3F6}" type="presParOf" srcId="{1AE7BC08-69C0-43F4-9A67-B6B12D22553D}" destId="{393D10BB-E4D8-44FB-BFFA-F6D89E5CFDB4}" srcOrd="2" destOrd="0" presId="urn:microsoft.com/office/officeart/2005/8/layout/pyramid3"/>
    <dgm:cxn modelId="{03D1DF12-FD5B-472D-B93A-AFEF3E86F248}" type="presParOf" srcId="{393D10BB-E4D8-44FB-BFFA-F6D89E5CFDB4}" destId="{83B5FE70-008E-4503-BC4F-DE7D80E8289F}" srcOrd="0" destOrd="0" presId="urn:microsoft.com/office/officeart/2005/8/layout/pyramid3"/>
    <dgm:cxn modelId="{381C409C-2AE4-446C-B561-B5FAE0B45FFA}" type="presParOf" srcId="{393D10BB-E4D8-44FB-BFFA-F6D89E5CFDB4}" destId="{1DD8FB58-B9E3-4C82-9136-45080E98C0A5}" srcOrd="1" destOrd="0" presId="urn:microsoft.com/office/officeart/2005/8/layout/pyramid3"/>
    <dgm:cxn modelId="{0FEE4DA1-C426-4397-8F00-598E77FF4C06}" type="presParOf" srcId="{1AE7BC08-69C0-43F4-9A67-B6B12D22553D}" destId="{AE9D33C3-18D2-4C47-BE1E-22FD51CB85FB}" srcOrd="3" destOrd="0" presId="urn:microsoft.com/office/officeart/2005/8/layout/pyramid3"/>
    <dgm:cxn modelId="{EFE38F4E-39B3-4FB4-91D5-8033C3D441C4}" type="presParOf" srcId="{AE9D33C3-18D2-4C47-BE1E-22FD51CB85FB}" destId="{4FA90F62-80B4-44F1-8582-B9362996D9DC}" srcOrd="0" destOrd="0" presId="urn:microsoft.com/office/officeart/2005/8/layout/pyramid3"/>
    <dgm:cxn modelId="{31740089-BAE3-4E02-95D0-493C60A902D9}" type="presParOf" srcId="{AE9D33C3-18D2-4C47-BE1E-22FD51CB85FB}" destId="{EEBE3C0C-2A8E-4BC9-8EFD-CA3D9B513810}" srcOrd="1" destOrd="0" presId="urn:microsoft.com/office/officeart/2005/8/layout/pyramid3"/>
    <dgm:cxn modelId="{BECBA295-E288-4056-98CB-C020AF4C513C}" type="presParOf" srcId="{1AE7BC08-69C0-43F4-9A67-B6B12D22553D}" destId="{C9A5DCD7-A9D9-49D6-A145-E976C8A4A3A8}" srcOrd="4" destOrd="0" presId="urn:microsoft.com/office/officeart/2005/8/layout/pyramid3"/>
    <dgm:cxn modelId="{04D2023B-17B8-43F1-8ADA-557E58A74F93}" type="presParOf" srcId="{C9A5DCD7-A9D9-49D6-A145-E976C8A4A3A8}" destId="{2BA20653-0B39-45EC-8B49-C34A22DF7F11}" srcOrd="0" destOrd="0" presId="urn:microsoft.com/office/officeart/2005/8/layout/pyramid3"/>
    <dgm:cxn modelId="{58858967-8AB1-4F33-9F02-31A779B81E42}" type="presParOf" srcId="{C9A5DCD7-A9D9-49D6-A145-E976C8A4A3A8}" destId="{366531C5-6D09-45F5-B6C3-5DE5635F8C44}" srcOrd="1" destOrd="0" presId="urn:microsoft.com/office/officeart/2005/8/layout/pyramid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96358E-C168-445C-B718-F3F205F15622}" type="doc">
      <dgm:prSet loTypeId="urn:microsoft.com/office/officeart/2005/8/layout/arrow3" loCatId="relationship" qsTypeId="urn:microsoft.com/office/officeart/2005/8/quickstyle/simple2" qsCatId="simple" csTypeId="urn:microsoft.com/office/officeart/2005/8/colors/colorful2" csCatId="colorful" phldr="1"/>
      <dgm:spPr/>
      <dgm:t>
        <a:bodyPr/>
        <a:lstStyle/>
        <a:p>
          <a:endParaRPr lang="en-NZ"/>
        </a:p>
      </dgm:t>
    </dgm:pt>
    <dgm:pt modelId="{000D3AFA-5434-4555-AEEE-22BE64F84272}">
      <dgm:prSet phldrT="[Text]" custT="1"/>
      <dgm:spPr/>
      <dgm:t>
        <a:bodyPr/>
        <a:lstStyle/>
        <a:p>
          <a:pPr algn="l"/>
          <a:r>
            <a:rPr lang="en-NZ" sz="2400" b="1" dirty="0" smtClean="0">
              <a:solidFill>
                <a:schemeClr val="accent2">
                  <a:lumMod val="75000"/>
                </a:schemeClr>
              </a:solidFill>
            </a:rPr>
            <a:t>What we lose:</a:t>
          </a:r>
        </a:p>
        <a:p>
          <a:pPr algn="l"/>
          <a:r>
            <a:rPr lang="en-NZ" sz="2100" dirty="0" smtClean="0">
              <a:solidFill>
                <a:schemeClr val="accent2"/>
              </a:solidFill>
            </a:rPr>
            <a:t>A reference point. We don’t know how our target differs from others.  We don’t know how much of the story is explained by their tastes or by their cohort. </a:t>
          </a:r>
          <a:endParaRPr lang="en-NZ" sz="2100" dirty="0">
            <a:solidFill>
              <a:schemeClr val="accent2"/>
            </a:solidFill>
          </a:endParaRPr>
        </a:p>
      </dgm:t>
    </dgm:pt>
    <dgm:pt modelId="{FE523681-341E-4C1D-9AEE-650D3453C145}" type="parTrans" cxnId="{390E0F37-E7C5-4E14-94EB-9068C3787F4E}">
      <dgm:prSet/>
      <dgm:spPr/>
      <dgm:t>
        <a:bodyPr/>
        <a:lstStyle/>
        <a:p>
          <a:endParaRPr lang="en-NZ"/>
        </a:p>
      </dgm:t>
    </dgm:pt>
    <dgm:pt modelId="{B6495439-36DB-4B38-8C6E-A060D05F7CA1}" type="sibTrans" cxnId="{390E0F37-E7C5-4E14-94EB-9068C3787F4E}">
      <dgm:prSet/>
      <dgm:spPr/>
      <dgm:t>
        <a:bodyPr/>
        <a:lstStyle/>
        <a:p>
          <a:endParaRPr lang="en-NZ"/>
        </a:p>
      </dgm:t>
    </dgm:pt>
    <dgm:pt modelId="{23464F94-4DAA-4B96-A18D-3A9E2073D651}">
      <dgm:prSet phldrT="[Text]" custT="1"/>
      <dgm:spPr/>
      <dgm:t>
        <a:bodyPr/>
        <a:lstStyle/>
        <a:p>
          <a:pPr algn="r"/>
          <a:r>
            <a:rPr lang="en-NZ" sz="2400" b="1" dirty="0" smtClean="0">
              <a:solidFill>
                <a:schemeClr val="accent3">
                  <a:lumMod val="75000"/>
                </a:schemeClr>
              </a:solidFill>
            </a:rPr>
            <a:t>What we gain:</a:t>
          </a:r>
        </a:p>
        <a:p>
          <a:pPr algn="r"/>
          <a:r>
            <a:rPr lang="en-NZ" sz="2400" b="1" dirty="0" smtClean="0">
              <a:solidFill>
                <a:schemeClr val="accent3"/>
              </a:solidFill>
            </a:rPr>
            <a:t>Specificity. We’re talking to the core market.</a:t>
          </a:r>
          <a:endParaRPr lang="en-NZ" sz="2400" b="1" dirty="0">
            <a:solidFill>
              <a:schemeClr val="accent3"/>
            </a:solidFill>
          </a:endParaRPr>
        </a:p>
      </dgm:t>
    </dgm:pt>
    <dgm:pt modelId="{F5F4308F-3114-4D36-879C-4B8B1CC7E3F6}" type="parTrans" cxnId="{1C9E0FF4-AC53-487D-AB48-08141BE1030C}">
      <dgm:prSet/>
      <dgm:spPr/>
      <dgm:t>
        <a:bodyPr/>
        <a:lstStyle/>
        <a:p>
          <a:endParaRPr lang="en-NZ"/>
        </a:p>
      </dgm:t>
    </dgm:pt>
    <dgm:pt modelId="{615E88DA-9DCC-403F-8EE0-09E28E89CBCE}" type="sibTrans" cxnId="{1C9E0FF4-AC53-487D-AB48-08141BE1030C}">
      <dgm:prSet/>
      <dgm:spPr/>
      <dgm:t>
        <a:bodyPr/>
        <a:lstStyle/>
        <a:p>
          <a:endParaRPr lang="en-NZ"/>
        </a:p>
      </dgm:t>
    </dgm:pt>
    <dgm:pt modelId="{D0C681D7-F483-410D-9ADA-513B32991D0A}" type="pres">
      <dgm:prSet presAssocID="{5B96358E-C168-445C-B718-F3F205F15622}" presName="compositeShape" presStyleCnt="0">
        <dgm:presLayoutVars>
          <dgm:chMax val="2"/>
          <dgm:dir/>
          <dgm:resizeHandles val="exact"/>
        </dgm:presLayoutVars>
      </dgm:prSet>
      <dgm:spPr/>
      <dgm:t>
        <a:bodyPr/>
        <a:lstStyle/>
        <a:p>
          <a:endParaRPr lang="en-NZ"/>
        </a:p>
      </dgm:t>
    </dgm:pt>
    <dgm:pt modelId="{8D9B3FDC-8AB6-4E53-8D43-06425627E86B}" type="pres">
      <dgm:prSet presAssocID="{5B96358E-C168-445C-B718-F3F205F15622}" presName="divider" presStyleLbl="fgShp" presStyleIdx="0" presStyleCnt="1"/>
      <dgm:spPr>
        <a:blipFill rotWithShape="0">
          <a:blip xmlns:r="http://schemas.openxmlformats.org/officeDocument/2006/relationships" r:embed="rId1"/>
          <a:tile tx="0" ty="0" sx="100000" sy="100000" flip="none" algn="tl"/>
        </a:blipFill>
      </dgm:spPr>
    </dgm:pt>
    <dgm:pt modelId="{DE595FE8-4491-48AE-A78D-AB755A53CC25}" type="pres">
      <dgm:prSet presAssocID="{000D3AFA-5434-4555-AEEE-22BE64F84272}" presName="downArrow" presStyleLbl="node1" presStyleIdx="0" presStyleCnt="2" custLinFactNeighborX="-21481"/>
      <dgm:spPr/>
    </dgm:pt>
    <dgm:pt modelId="{88C3B45B-0BFC-4A63-9127-449D192FDAD5}" type="pres">
      <dgm:prSet presAssocID="{000D3AFA-5434-4555-AEEE-22BE64F84272}" presName="downArrowText" presStyleLbl="revTx" presStyleIdx="0" presStyleCnt="2" custScaleX="205556">
        <dgm:presLayoutVars>
          <dgm:bulletEnabled val="1"/>
        </dgm:presLayoutVars>
      </dgm:prSet>
      <dgm:spPr/>
      <dgm:t>
        <a:bodyPr/>
        <a:lstStyle/>
        <a:p>
          <a:endParaRPr lang="en-NZ"/>
        </a:p>
      </dgm:t>
    </dgm:pt>
    <dgm:pt modelId="{3A169761-534D-46CC-8DB0-D0BAADD97FA1}" type="pres">
      <dgm:prSet presAssocID="{23464F94-4DAA-4B96-A18D-3A9E2073D651}" presName="upArrow" presStyleLbl="node1" presStyleIdx="1" presStyleCnt="2"/>
      <dgm:spPr/>
    </dgm:pt>
    <dgm:pt modelId="{D5570399-F3F2-4C55-A412-64F3205CE094}" type="pres">
      <dgm:prSet presAssocID="{23464F94-4DAA-4B96-A18D-3A9E2073D651}" presName="upArrowText" presStyleLbl="revTx" presStyleIdx="1" presStyleCnt="2" custScaleX="164815">
        <dgm:presLayoutVars>
          <dgm:bulletEnabled val="1"/>
        </dgm:presLayoutVars>
      </dgm:prSet>
      <dgm:spPr/>
      <dgm:t>
        <a:bodyPr/>
        <a:lstStyle/>
        <a:p>
          <a:endParaRPr lang="en-NZ"/>
        </a:p>
      </dgm:t>
    </dgm:pt>
  </dgm:ptLst>
  <dgm:cxnLst>
    <dgm:cxn modelId="{1C9E0FF4-AC53-487D-AB48-08141BE1030C}" srcId="{5B96358E-C168-445C-B718-F3F205F15622}" destId="{23464F94-4DAA-4B96-A18D-3A9E2073D651}" srcOrd="1" destOrd="0" parTransId="{F5F4308F-3114-4D36-879C-4B8B1CC7E3F6}" sibTransId="{615E88DA-9DCC-403F-8EE0-09E28E89CBCE}"/>
    <dgm:cxn modelId="{F6F3294F-7803-47E0-AE9F-BA00A45D8ACD}" type="presOf" srcId="{23464F94-4DAA-4B96-A18D-3A9E2073D651}" destId="{D5570399-F3F2-4C55-A412-64F3205CE094}" srcOrd="0" destOrd="0" presId="urn:microsoft.com/office/officeart/2005/8/layout/arrow3"/>
    <dgm:cxn modelId="{390E0F37-E7C5-4E14-94EB-9068C3787F4E}" srcId="{5B96358E-C168-445C-B718-F3F205F15622}" destId="{000D3AFA-5434-4555-AEEE-22BE64F84272}" srcOrd="0" destOrd="0" parTransId="{FE523681-341E-4C1D-9AEE-650D3453C145}" sibTransId="{B6495439-36DB-4B38-8C6E-A060D05F7CA1}"/>
    <dgm:cxn modelId="{0665BA2E-3A61-4F4F-B738-DFEA7E87B5F6}" type="presOf" srcId="{000D3AFA-5434-4555-AEEE-22BE64F84272}" destId="{88C3B45B-0BFC-4A63-9127-449D192FDAD5}" srcOrd="0" destOrd="0" presId="urn:microsoft.com/office/officeart/2005/8/layout/arrow3"/>
    <dgm:cxn modelId="{2AB77232-BB36-4E77-9D11-38544A574FE4}" type="presOf" srcId="{5B96358E-C168-445C-B718-F3F205F15622}" destId="{D0C681D7-F483-410D-9ADA-513B32991D0A}" srcOrd="0" destOrd="0" presId="urn:microsoft.com/office/officeart/2005/8/layout/arrow3"/>
    <dgm:cxn modelId="{1B94CE76-07B6-4B89-92CB-B7B36E6FB8E3}" type="presParOf" srcId="{D0C681D7-F483-410D-9ADA-513B32991D0A}" destId="{8D9B3FDC-8AB6-4E53-8D43-06425627E86B}" srcOrd="0" destOrd="0" presId="urn:microsoft.com/office/officeart/2005/8/layout/arrow3"/>
    <dgm:cxn modelId="{0693573C-2DF9-4342-B65B-82494D8CB65B}" type="presParOf" srcId="{D0C681D7-F483-410D-9ADA-513B32991D0A}" destId="{DE595FE8-4491-48AE-A78D-AB755A53CC25}" srcOrd="1" destOrd="0" presId="urn:microsoft.com/office/officeart/2005/8/layout/arrow3"/>
    <dgm:cxn modelId="{F9218C6E-EED0-46FB-B60C-645755456F4C}" type="presParOf" srcId="{D0C681D7-F483-410D-9ADA-513B32991D0A}" destId="{88C3B45B-0BFC-4A63-9127-449D192FDAD5}" srcOrd="2" destOrd="0" presId="urn:microsoft.com/office/officeart/2005/8/layout/arrow3"/>
    <dgm:cxn modelId="{ADF05E73-DADC-4532-9259-5A61261D3561}" type="presParOf" srcId="{D0C681D7-F483-410D-9ADA-513B32991D0A}" destId="{3A169761-534D-46CC-8DB0-D0BAADD97FA1}" srcOrd="3" destOrd="0" presId="urn:microsoft.com/office/officeart/2005/8/layout/arrow3"/>
    <dgm:cxn modelId="{341D9A05-FBC4-431A-B678-4DD9361C58AE}" type="presParOf" srcId="{D0C681D7-F483-410D-9ADA-513B32991D0A}" destId="{D5570399-F3F2-4C55-A412-64F3205CE094}" srcOrd="4" destOrd="0" presId="urn:microsoft.com/office/officeart/2005/8/layout/arrow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D27E9C-2798-45EA-BA40-0028B281D253}" type="doc">
      <dgm:prSet loTypeId="urn:microsoft.com/office/officeart/2005/8/layout/pyramid3" loCatId="pyramid" qsTypeId="urn:microsoft.com/office/officeart/2005/8/quickstyle/simple1" qsCatId="simple" csTypeId="urn:microsoft.com/office/officeart/2005/8/colors/colorful3" csCatId="colorful" phldr="1"/>
      <dgm:spPr/>
    </dgm:pt>
    <dgm:pt modelId="{0984E676-533F-47A9-A128-57CB34147261}">
      <dgm:prSet phldrT="[Text]" custT="1"/>
      <dgm:spPr/>
      <dgm:t>
        <a:bodyPr/>
        <a:lstStyle/>
        <a:p>
          <a:r>
            <a:rPr lang="en-NZ" sz="2400" dirty="0" smtClean="0"/>
            <a:t>All adults 18+ </a:t>
          </a:r>
          <a:endParaRPr lang="en-NZ" sz="2400" dirty="0"/>
        </a:p>
      </dgm:t>
    </dgm:pt>
    <dgm:pt modelId="{E66F05FB-DC33-471D-B6A7-C84CC54C76AC}" type="parTrans" cxnId="{F78B5DB9-C3F6-4FB1-8F92-816F67F8B45F}">
      <dgm:prSet/>
      <dgm:spPr/>
      <dgm:t>
        <a:bodyPr/>
        <a:lstStyle/>
        <a:p>
          <a:endParaRPr lang="en-NZ" sz="2400"/>
        </a:p>
      </dgm:t>
    </dgm:pt>
    <dgm:pt modelId="{108338E3-0EED-4919-A6C9-D6D53343FEC1}" type="sibTrans" cxnId="{F78B5DB9-C3F6-4FB1-8F92-816F67F8B45F}">
      <dgm:prSet/>
      <dgm:spPr/>
      <dgm:t>
        <a:bodyPr/>
        <a:lstStyle/>
        <a:p>
          <a:endParaRPr lang="en-NZ" sz="2400"/>
        </a:p>
      </dgm:t>
    </dgm:pt>
    <dgm:pt modelId="{CCF17AD0-411E-497E-9729-C9A5549F14E3}">
      <dgm:prSet phldrT="[Text]"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NZ" sz="2400" dirty="0" smtClean="0"/>
            <a:t>All</a:t>
          </a:r>
          <a:r>
            <a:rPr lang="en-NZ" sz="2400" baseline="0" dirty="0" smtClean="0"/>
            <a:t> </a:t>
          </a:r>
          <a:r>
            <a:rPr lang="en-NZ" sz="2400" i="1" baseline="0" dirty="0" smtClean="0"/>
            <a:t>likely</a:t>
          </a:r>
          <a:r>
            <a:rPr lang="en-NZ" sz="2400" baseline="0" dirty="0" smtClean="0"/>
            <a:t> voters?</a:t>
          </a:r>
          <a:endParaRPr lang="en-NZ" sz="2400" dirty="0" smtClean="0"/>
        </a:p>
      </dgm:t>
    </dgm:pt>
    <dgm:pt modelId="{68A8A7A9-8C2A-4B22-8B4A-3E267FACC95F}" type="parTrans" cxnId="{D36B88F5-DC46-44AF-809B-8D060BCCDED4}">
      <dgm:prSet/>
      <dgm:spPr/>
      <dgm:t>
        <a:bodyPr/>
        <a:lstStyle/>
        <a:p>
          <a:endParaRPr lang="en-NZ" sz="2400"/>
        </a:p>
      </dgm:t>
    </dgm:pt>
    <dgm:pt modelId="{EDF165D9-A748-4D20-88B2-8458AF450ADA}" type="sibTrans" cxnId="{D36B88F5-DC46-44AF-809B-8D060BCCDED4}">
      <dgm:prSet/>
      <dgm:spPr/>
      <dgm:t>
        <a:bodyPr/>
        <a:lstStyle/>
        <a:p>
          <a:endParaRPr lang="en-NZ" sz="2400"/>
        </a:p>
      </dgm:t>
    </dgm:pt>
    <dgm:pt modelId="{12E77C0E-718C-4063-B5CD-3BF62EB3DD62}">
      <dgm:prSet custT="1"/>
      <dgm:spPr/>
      <dgm:t>
        <a:bodyPr/>
        <a:lstStyle/>
        <a:p>
          <a:r>
            <a:rPr lang="en-NZ" sz="1600" dirty="0" smtClean="0"/>
            <a:t>All</a:t>
          </a:r>
          <a:r>
            <a:rPr lang="en-NZ" sz="1600" baseline="0" dirty="0" smtClean="0"/>
            <a:t> likely voters in swing states?</a:t>
          </a:r>
          <a:endParaRPr lang="en-NZ" sz="1600" dirty="0"/>
        </a:p>
      </dgm:t>
    </dgm:pt>
    <dgm:pt modelId="{BDAD832D-CAD1-4D0C-BD46-B352A775DEE2}" type="parTrans" cxnId="{7B17CACE-BBBB-4AAF-ADEA-EBE5D978D11B}">
      <dgm:prSet/>
      <dgm:spPr/>
      <dgm:t>
        <a:bodyPr/>
        <a:lstStyle/>
        <a:p>
          <a:endParaRPr lang="en-NZ" sz="2400"/>
        </a:p>
      </dgm:t>
    </dgm:pt>
    <dgm:pt modelId="{EEDD9004-FAF8-4853-AD72-90399B4BAF7E}" type="sibTrans" cxnId="{7B17CACE-BBBB-4AAF-ADEA-EBE5D978D11B}">
      <dgm:prSet/>
      <dgm:spPr/>
      <dgm:t>
        <a:bodyPr/>
        <a:lstStyle/>
        <a:p>
          <a:endParaRPr lang="en-NZ" sz="2400"/>
        </a:p>
      </dgm:t>
    </dgm:pt>
    <dgm:pt modelId="{B09DDAA7-1F0E-4BFE-A901-F41396B5BBB2}">
      <dgm:prSet custT="1"/>
      <dgm:spPr/>
      <dgm:t>
        <a:bodyPr/>
        <a:lstStyle/>
        <a:p>
          <a:r>
            <a:rPr lang="en-NZ" sz="2400" dirty="0" smtClean="0"/>
            <a:t>All</a:t>
          </a:r>
          <a:r>
            <a:rPr lang="en-NZ" sz="2400" baseline="0" dirty="0" smtClean="0"/>
            <a:t> registered voters?</a:t>
          </a:r>
          <a:endParaRPr lang="en-NZ" sz="2400" dirty="0"/>
        </a:p>
      </dgm:t>
    </dgm:pt>
    <dgm:pt modelId="{8A6DC224-2091-4948-A715-1B0007A96FDF}" type="parTrans" cxnId="{25F35228-06D2-47C6-9CFE-A86B484E3ADE}">
      <dgm:prSet/>
      <dgm:spPr/>
      <dgm:t>
        <a:bodyPr/>
        <a:lstStyle/>
        <a:p>
          <a:endParaRPr lang="en-NZ" sz="3200"/>
        </a:p>
      </dgm:t>
    </dgm:pt>
    <dgm:pt modelId="{85A46C89-C08D-4614-B673-DE7838EB9A3D}" type="sibTrans" cxnId="{25F35228-06D2-47C6-9CFE-A86B484E3ADE}">
      <dgm:prSet/>
      <dgm:spPr/>
      <dgm:t>
        <a:bodyPr/>
        <a:lstStyle/>
        <a:p>
          <a:endParaRPr lang="en-NZ" sz="3200"/>
        </a:p>
      </dgm:t>
    </dgm:pt>
    <dgm:pt modelId="{B20A1A73-B9D2-4C84-8B37-A184981FABE1}">
      <dgm:prSet custT="1"/>
      <dgm:spPr/>
      <dgm:t>
        <a:bodyPr/>
        <a:lstStyle/>
        <a:p>
          <a:r>
            <a:rPr lang="en-NZ" sz="2400" dirty="0" smtClean="0"/>
            <a:t>All eligible voters?</a:t>
          </a:r>
          <a:endParaRPr lang="en-NZ" sz="2400" dirty="0"/>
        </a:p>
      </dgm:t>
    </dgm:pt>
    <dgm:pt modelId="{ADD24297-D313-47B8-B4CE-69BA60DAC5DA}" type="parTrans" cxnId="{2822632C-7305-4D7F-805D-EFC03FCFB6B5}">
      <dgm:prSet/>
      <dgm:spPr/>
      <dgm:t>
        <a:bodyPr/>
        <a:lstStyle/>
        <a:p>
          <a:endParaRPr lang="en-NZ"/>
        </a:p>
      </dgm:t>
    </dgm:pt>
    <dgm:pt modelId="{740AD461-14BE-4C01-B5DA-0A29992BD485}" type="sibTrans" cxnId="{2822632C-7305-4D7F-805D-EFC03FCFB6B5}">
      <dgm:prSet/>
      <dgm:spPr/>
      <dgm:t>
        <a:bodyPr/>
        <a:lstStyle/>
        <a:p>
          <a:endParaRPr lang="en-NZ"/>
        </a:p>
      </dgm:t>
    </dgm:pt>
    <dgm:pt modelId="{1AE7BC08-69C0-43F4-9A67-B6B12D22553D}" type="pres">
      <dgm:prSet presAssocID="{69D27E9C-2798-45EA-BA40-0028B281D253}" presName="Name0" presStyleCnt="0">
        <dgm:presLayoutVars>
          <dgm:dir/>
          <dgm:animLvl val="lvl"/>
          <dgm:resizeHandles val="exact"/>
        </dgm:presLayoutVars>
      </dgm:prSet>
      <dgm:spPr/>
    </dgm:pt>
    <dgm:pt modelId="{9E52117C-3013-4E38-9CCA-44C0E8D0A0D7}" type="pres">
      <dgm:prSet presAssocID="{0984E676-533F-47A9-A128-57CB34147261}" presName="Name8" presStyleCnt="0"/>
      <dgm:spPr/>
    </dgm:pt>
    <dgm:pt modelId="{44654B32-A72B-444C-B0A9-9A4E82B6A29A}" type="pres">
      <dgm:prSet presAssocID="{0984E676-533F-47A9-A128-57CB34147261}" presName="level" presStyleLbl="node1" presStyleIdx="0" presStyleCnt="5">
        <dgm:presLayoutVars>
          <dgm:chMax val="1"/>
          <dgm:bulletEnabled val="1"/>
        </dgm:presLayoutVars>
      </dgm:prSet>
      <dgm:spPr/>
      <dgm:t>
        <a:bodyPr/>
        <a:lstStyle/>
        <a:p>
          <a:endParaRPr lang="en-NZ"/>
        </a:p>
      </dgm:t>
    </dgm:pt>
    <dgm:pt modelId="{B159F003-D377-4318-8512-EDAEB45BAACE}" type="pres">
      <dgm:prSet presAssocID="{0984E676-533F-47A9-A128-57CB34147261}" presName="levelTx" presStyleLbl="revTx" presStyleIdx="0" presStyleCnt="0">
        <dgm:presLayoutVars>
          <dgm:chMax val="1"/>
          <dgm:bulletEnabled val="1"/>
        </dgm:presLayoutVars>
      </dgm:prSet>
      <dgm:spPr/>
      <dgm:t>
        <a:bodyPr/>
        <a:lstStyle/>
        <a:p>
          <a:endParaRPr lang="en-NZ"/>
        </a:p>
      </dgm:t>
    </dgm:pt>
    <dgm:pt modelId="{6A7AB945-DFF1-491C-BD25-970A656E187F}" type="pres">
      <dgm:prSet presAssocID="{B20A1A73-B9D2-4C84-8B37-A184981FABE1}" presName="Name8" presStyleCnt="0"/>
      <dgm:spPr/>
    </dgm:pt>
    <dgm:pt modelId="{B1C9CAD1-C8FA-47F3-B6FC-0F14C1FAD760}" type="pres">
      <dgm:prSet presAssocID="{B20A1A73-B9D2-4C84-8B37-A184981FABE1}" presName="level" presStyleLbl="node1" presStyleIdx="1" presStyleCnt="5">
        <dgm:presLayoutVars>
          <dgm:chMax val="1"/>
          <dgm:bulletEnabled val="1"/>
        </dgm:presLayoutVars>
      </dgm:prSet>
      <dgm:spPr/>
      <dgm:t>
        <a:bodyPr/>
        <a:lstStyle/>
        <a:p>
          <a:endParaRPr lang="en-US"/>
        </a:p>
      </dgm:t>
    </dgm:pt>
    <dgm:pt modelId="{D2361AAE-5ADC-469E-A8F7-FF4D36F45CB8}" type="pres">
      <dgm:prSet presAssocID="{B20A1A73-B9D2-4C84-8B37-A184981FABE1}" presName="levelTx" presStyleLbl="revTx" presStyleIdx="0" presStyleCnt="0">
        <dgm:presLayoutVars>
          <dgm:chMax val="1"/>
          <dgm:bulletEnabled val="1"/>
        </dgm:presLayoutVars>
      </dgm:prSet>
      <dgm:spPr/>
      <dgm:t>
        <a:bodyPr/>
        <a:lstStyle/>
        <a:p>
          <a:endParaRPr lang="en-US"/>
        </a:p>
      </dgm:t>
    </dgm:pt>
    <dgm:pt modelId="{D571971F-A601-4F43-88B6-386EA82DDAB0}" type="pres">
      <dgm:prSet presAssocID="{B09DDAA7-1F0E-4BFE-A901-F41396B5BBB2}" presName="Name8" presStyleCnt="0"/>
      <dgm:spPr/>
    </dgm:pt>
    <dgm:pt modelId="{BE6F3D3E-B6FD-498C-AB25-E73E5FB0743B}" type="pres">
      <dgm:prSet presAssocID="{B09DDAA7-1F0E-4BFE-A901-F41396B5BBB2}" presName="level" presStyleLbl="node1" presStyleIdx="2" presStyleCnt="5">
        <dgm:presLayoutVars>
          <dgm:chMax val="1"/>
          <dgm:bulletEnabled val="1"/>
        </dgm:presLayoutVars>
      </dgm:prSet>
      <dgm:spPr/>
      <dgm:t>
        <a:bodyPr/>
        <a:lstStyle/>
        <a:p>
          <a:endParaRPr lang="en-NZ"/>
        </a:p>
      </dgm:t>
    </dgm:pt>
    <dgm:pt modelId="{B4C11D3C-8F94-448C-857D-959631CAAE15}" type="pres">
      <dgm:prSet presAssocID="{B09DDAA7-1F0E-4BFE-A901-F41396B5BBB2}" presName="levelTx" presStyleLbl="revTx" presStyleIdx="0" presStyleCnt="0">
        <dgm:presLayoutVars>
          <dgm:chMax val="1"/>
          <dgm:bulletEnabled val="1"/>
        </dgm:presLayoutVars>
      </dgm:prSet>
      <dgm:spPr/>
      <dgm:t>
        <a:bodyPr/>
        <a:lstStyle/>
        <a:p>
          <a:endParaRPr lang="en-NZ"/>
        </a:p>
      </dgm:t>
    </dgm:pt>
    <dgm:pt modelId="{393D10BB-E4D8-44FB-BFFA-F6D89E5CFDB4}" type="pres">
      <dgm:prSet presAssocID="{CCF17AD0-411E-497E-9729-C9A5549F14E3}" presName="Name8" presStyleCnt="0"/>
      <dgm:spPr/>
    </dgm:pt>
    <dgm:pt modelId="{83B5FE70-008E-4503-BC4F-DE7D80E8289F}" type="pres">
      <dgm:prSet presAssocID="{CCF17AD0-411E-497E-9729-C9A5549F14E3}" presName="level" presStyleLbl="node1" presStyleIdx="3" presStyleCnt="5">
        <dgm:presLayoutVars>
          <dgm:chMax val="1"/>
          <dgm:bulletEnabled val="1"/>
        </dgm:presLayoutVars>
      </dgm:prSet>
      <dgm:spPr/>
      <dgm:t>
        <a:bodyPr/>
        <a:lstStyle/>
        <a:p>
          <a:endParaRPr lang="en-NZ"/>
        </a:p>
      </dgm:t>
    </dgm:pt>
    <dgm:pt modelId="{1DD8FB58-B9E3-4C82-9136-45080E98C0A5}" type="pres">
      <dgm:prSet presAssocID="{CCF17AD0-411E-497E-9729-C9A5549F14E3}" presName="levelTx" presStyleLbl="revTx" presStyleIdx="0" presStyleCnt="0">
        <dgm:presLayoutVars>
          <dgm:chMax val="1"/>
          <dgm:bulletEnabled val="1"/>
        </dgm:presLayoutVars>
      </dgm:prSet>
      <dgm:spPr/>
      <dgm:t>
        <a:bodyPr/>
        <a:lstStyle/>
        <a:p>
          <a:endParaRPr lang="en-NZ"/>
        </a:p>
      </dgm:t>
    </dgm:pt>
    <dgm:pt modelId="{AE9D33C3-18D2-4C47-BE1E-22FD51CB85FB}" type="pres">
      <dgm:prSet presAssocID="{12E77C0E-718C-4063-B5CD-3BF62EB3DD62}" presName="Name8" presStyleCnt="0"/>
      <dgm:spPr/>
    </dgm:pt>
    <dgm:pt modelId="{4FA90F62-80B4-44F1-8582-B9362996D9DC}" type="pres">
      <dgm:prSet presAssocID="{12E77C0E-718C-4063-B5CD-3BF62EB3DD62}" presName="level" presStyleLbl="node1" presStyleIdx="4" presStyleCnt="5">
        <dgm:presLayoutVars>
          <dgm:chMax val="1"/>
          <dgm:bulletEnabled val="1"/>
        </dgm:presLayoutVars>
      </dgm:prSet>
      <dgm:spPr/>
      <dgm:t>
        <a:bodyPr/>
        <a:lstStyle/>
        <a:p>
          <a:endParaRPr lang="en-NZ"/>
        </a:p>
      </dgm:t>
    </dgm:pt>
    <dgm:pt modelId="{EEBE3C0C-2A8E-4BC9-8EFD-CA3D9B513810}" type="pres">
      <dgm:prSet presAssocID="{12E77C0E-718C-4063-B5CD-3BF62EB3DD62}" presName="levelTx" presStyleLbl="revTx" presStyleIdx="0" presStyleCnt="0">
        <dgm:presLayoutVars>
          <dgm:chMax val="1"/>
          <dgm:bulletEnabled val="1"/>
        </dgm:presLayoutVars>
      </dgm:prSet>
      <dgm:spPr/>
      <dgm:t>
        <a:bodyPr/>
        <a:lstStyle/>
        <a:p>
          <a:endParaRPr lang="en-NZ"/>
        </a:p>
      </dgm:t>
    </dgm:pt>
  </dgm:ptLst>
  <dgm:cxnLst>
    <dgm:cxn modelId="{36CF5D8C-3E72-465B-ACBB-33363B1C48BF}" type="presOf" srcId="{B20A1A73-B9D2-4C84-8B37-A184981FABE1}" destId="{D2361AAE-5ADC-469E-A8F7-FF4D36F45CB8}" srcOrd="1" destOrd="0" presId="urn:microsoft.com/office/officeart/2005/8/layout/pyramid3"/>
    <dgm:cxn modelId="{91A0E094-74BD-4D39-9234-0932CD6DDE45}" type="presOf" srcId="{B09DDAA7-1F0E-4BFE-A901-F41396B5BBB2}" destId="{BE6F3D3E-B6FD-498C-AB25-E73E5FB0743B}" srcOrd="0" destOrd="0" presId="urn:microsoft.com/office/officeart/2005/8/layout/pyramid3"/>
    <dgm:cxn modelId="{25F35228-06D2-47C6-9CFE-A86B484E3ADE}" srcId="{69D27E9C-2798-45EA-BA40-0028B281D253}" destId="{B09DDAA7-1F0E-4BFE-A901-F41396B5BBB2}" srcOrd="2" destOrd="0" parTransId="{8A6DC224-2091-4948-A715-1B0007A96FDF}" sibTransId="{85A46C89-C08D-4614-B673-DE7838EB9A3D}"/>
    <dgm:cxn modelId="{7B17CACE-BBBB-4AAF-ADEA-EBE5D978D11B}" srcId="{69D27E9C-2798-45EA-BA40-0028B281D253}" destId="{12E77C0E-718C-4063-B5CD-3BF62EB3DD62}" srcOrd="4" destOrd="0" parTransId="{BDAD832D-CAD1-4D0C-BD46-B352A775DEE2}" sibTransId="{EEDD9004-FAF8-4853-AD72-90399B4BAF7E}"/>
    <dgm:cxn modelId="{C3C42EFA-BC93-4014-9FA3-79EB39D30425}" type="presOf" srcId="{12E77C0E-718C-4063-B5CD-3BF62EB3DD62}" destId="{4FA90F62-80B4-44F1-8582-B9362996D9DC}" srcOrd="0" destOrd="0" presId="urn:microsoft.com/office/officeart/2005/8/layout/pyramid3"/>
    <dgm:cxn modelId="{D36B88F5-DC46-44AF-809B-8D060BCCDED4}" srcId="{69D27E9C-2798-45EA-BA40-0028B281D253}" destId="{CCF17AD0-411E-497E-9729-C9A5549F14E3}" srcOrd="3" destOrd="0" parTransId="{68A8A7A9-8C2A-4B22-8B4A-3E267FACC95F}" sibTransId="{EDF165D9-A748-4D20-88B2-8458AF450ADA}"/>
    <dgm:cxn modelId="{18C488F5-F6F5-4899-9BA5-BF3C953C6503}" type="presOf" srcId="{12E77C0E-718C-4063-B5CD-3BF62EB3DD62}" destId="{EEBE3C0C-2A8E-4BC9-8EFD-CA3D9B513810}" srcOrd="1" destOrd="0" presId="urn:microsoft.com/office/officeart/2005/8/layout/pyramid3"/>
    <dgm:cxn modelId="{F78B5DB9-C3F6-4FB1-8F92-816F67F8B45F}" srcId="{69D27E9C-2798-45EA-BA40-0028B281D253}" destId="{0984E676-533F-47A9-A128-57CB34147261}" srcOrd="0" destOrd="0" parTransId="{E66F05FB-DC33-471D-B6A7-C84CC54C76AC}" sibTransId="{108338E3-0EED-4919-A6C9-D6D53343FEC1}"/>
    <dgm:cxn modelId="{28CE936F-88F4-4174-8838-98A71FD2C2AF}" type="presOf" srcId="{0984E676-533F-47A9-A128-57CB34147261}" destId="{B159F003-D377-4318-8512-EDAEB45BAACE}" srcOrd="1" destOrd="0" presId="urn:microsoft.com/office/officeart/2005/8/layout/pyramid3"/>
    <dgm:cxn modelId="{AA6BCF75-EE60-4404-BC1C-47FA904F4462}" type="presOf" srcId="{0984E676-533F-47A9-A128-57CB34147261}" destId="{44654B32-A72B-444C-B0A9-9A4E82B6A29A}" srcOrd="0" destOrd="0" presId="urn:microsoft.com/office/officeart/2005/8/layout/pyramid3"/>
    <dgm:cxn modelId="{8CCF3ACD-93CB-466C-BD8A-EFEA5366FA0B}" type="presOf" srcId="{69D27E9C-2798-45EA-BA40-0028B281D253}" destId="{1AE7BC08-69C0-43F4-9A67-B6B12D22553D}" srcOrd="0" destOrd="0" presId="urn:microsoft.com/office/officeart/2005/8/layout/pyramid3"/>
    <dgm:cxn modelId="{2822632C-7305-4D7F-805D-EFC03FCFB6B5}" srcId="{69D27E9C-2798-45EA-BA40-0028B281D253}" destId="{B20A1A73-B9D2-4C84-8B37-A184981FABE1}" srcOrd="1" destOrd="0" parTransId="{ADD24297-D313-47B8-B4CE-69BA60DAC5DA}" sibTransId="{740AD461-14BE-4C01-B5DA-0A29992BD485}"/>
    <dgm:cxn modelId="{87767B34-2143-4653-8B97-6C78957A2728}" type="presOf" srcId="{B09DDAA7-1F0E-4BFE-A901-F41396B5BBB2}" destId="{B4C11D3C-8F94-448C-857D-959631CAAE15}" srcOrd="1" destOrd="0" presId="urn:microsoft.com/office/officeart/2005/8/layout/pyramid3"/>
    <dgm:cxn modelId="{E02FA65D-69F1-4591-AAA8-2CC187B30DA4}" type="presOf" srcId="{CCF17AD0-411E-497E-9729-C9A5549F14E3}" destId="{83B5FE70-008E-4503-BC4F-DE7D80E8289F}" srcOrd="0" destOrd="0" presId="urn:microsoft.com/office/officeart/2005/8/layout/pyramid3"/>
    <dgm:cxn modelId="{C9AB381E-1666-42C9-9FBA-392A2CFAECA3}" type="presOf" srcId="{CCF17AD0-411E-497E-9729-C9A5549F14E3}" destId="{1DD8FB58-B9E3-4C82-9136-45080E98C0A5}" srcOrd="1" destOrd="0" presId="urn:microsoft.com/office/officeart/2005/8/layout/pyramid3"/>
    <dgm:cxn modelId="{197064E8-280C-43DC-95FA-AE6238B2F31C}" type="presOf" srcId="{B20A1A73-B9D2-4C84-8B37-A184981FABE1}" destId="{B1C9CAD1-C8FA-47F3-B6FC-0F14C1FAD760}" srcOrd="0" destOrd="0" presId="urn:microsoft.com/office/officeart/2005/8/layout/pyramid3"/>
    <dgm:cxn modelId="{EEA16C54-5034-40AB-B647-DF9E9B5F1E7F}" type="presParOf" srcId="{1AE7BC08-69C0-43F4-9A67-B6B12D22553D}" destId="{9E52117C-3013-4E38-9CCA-44C0E8D0A0D7}" srcOrd="0" destOrd="0" presId="urn:microsoft.com/office/officeart/2005/8/layout/pyramid3"/>
    <dgm:cxn modelId="{C943B1CE-A468-4184-9E7F-F5883A51483B}" type="presParOf" srcId="{9E52117C-3013-4E38-9CCA-44C0E8D0A0D7}" destId="{44654B32-A72B-444C-B0A9-9A4E82B6A29A}" srcOrd="0" destOrd="0" presId="urn:microsoft.com/office/officeart/2005/8/layout/pyramid3"/>
    <dgm:cxn modelId="{260F48AD-FF32-4B29-86EF-E2B5EF5716C5}" type="presParOf" srcId="{9E52117C-3013-4E38-9CCA-44C0E8D0A0D7}" destId="{B159F003-D377-4318-8512-EDAEB45BAACE}" srcOrd="1" destOrd="0" presId="urn:microsoft.com/office/officeart/2005/8/layout/pyramid3"/>
    <dgm:cxn modelId="{FBAE08D0-1F9D-4D38-ADCB-AC63509308CB}" type="presParOf" srcId="{1AE7BC08-69C0-43F4-9A67-B6B12D22553D}" destId="{6A7AB945-DFF1-491C-BD25-970A656E187F}" srcOrd="1" destOrd="0" presId="urn:microsoft.com/office/officeart/2005/8/layout/pyramid3"/>
    <dgm:cxn modelId="{963D4450-F031-4360-B9F2-B9109486139F}" type="presParOf" srcId="{6A7AB945-DFF1-491C-BD25-970A656E187F}" destId="{B1C9CAD1-C8FA-47F3-B6FC-0F14C1FAD760}" srcOrd="0" destOrd="0" presId="urn:microsoft.com/office/officeart/2005/8/layout/pyramid3"/>
    <dgm:cxn modelId="{31F721A8-55E7-4E28-80D6-A0C8FF8681D0}" type="presParOf" srcId="{6A7AB945-DFF1-491C-BD25-970A656E187F}" destId="{D2361AAE-5ADC-469E-A8F7-FF4D36F45CB8}" srcOrd="1" destOrd="0" presId="urn:microsoft.com/office/officeart/2005/8/layout/pyramid3"/>
    <dgm:cxn modelId="{AF494279-EC82-400B-BF49-8E395188622C}" type="presParOf" srcId="{1AE7BC08-69C0-43F4-9A67-B6B12D22553D}" destId="{D571971F-A601-4F43-88B6-386EA82DDAB0}" srcOrd="2" destOrd="0" presId="urn:microsoft.com/office/officeart/2005/8/layout/pyramid3"/>
    <dgm:cxn modelId="{F9F1B586-03C9-47DE-9C53-458F2EAC9DB0}" type="presParOf" srcId="{D571971F-A601-4F43-88B6-386EA82DDAB0}" destId="{BE6F3D3E-B6FD-498C-AB25-E73E5FB0743B}" srcOrd="0" destOrd="0" presId="urn:microsoft.com/office/officeart/2005/8/layout/pyramid3"/>
    <dgm:cxn modelId="{D0034194-39D1-427D-BD3F-E224B2E37B76}" type="presParOf" srcId="{D571971F-A601-4F43-88B6-386EA82DDAB0}" destId="{B4C11D3C-8F94-448C-857D-959631CAAE15}" srcOrd="1" destOrd="0" presId="urn:microsoft.com/office/officeart/2005/8/layout/pyramid3"/>
    <dgm:cxn modelId="{38A46330-C6AC-4BC1-AD2A-D7ED453B2355}" type="presParOf" srcId="{1AE7BC08-69C0-43F4-9A67-B6B12D22553D}" destId="{393D10BB-E4D8-44FB-BFFA-F6D89E5CFDB4}" srcOrd="3" destOrd="0" presId="urn:microsoft.com/office/officeart/2005/8/layout/pyramid3"/>
    <dgm:cxn modelId="{EAEA8349-DB39-47C1-A603-56D6751B09B7}" type="presParOf" srcId="{393D10BB-E4D8-44FB-BFFA-F6D89E5CFDB4}" destId="{83B5FE70-008E-4503-BC4F-DE7D80E8289F}" srcOrd="0" destOrd="0" presId="urn:microsoft.com/office/officeart/2005/8/layout/pyramid3"/>
    <dgm:cxn modelId="{FA508FB6-62FB-4244-9AAC-CE2A3D057321}" type="presParOf" srcId="{393D10BB-E4D8-44FB-BFFA-F6D89E5CFDB4}" destId="{1DD8FB58-B9E3-4C82-9136-45080E98C0A5}" srcOrd="1" destOrd="0" presId="urn:microsoft.com/office/officeart/2005/8/layout/pyramid3"/>
    <dgm:cxn modelId="{E788EA03-497C-4E06-8DD7-FA172BB94386}" type="presParOf" srcId="{1AE7BC08-69C0-43F4-9A67-B6B12D22553D}" destId="{AE9D33C3-18D2-4C47-BE1E-22FD51CB85FB}" srcOrd="4" destOrd="0" presId="urn:microsoft.com/office/officeart/2005/8/layout/pyramid3"/>
    <dgm:cxn modelId="{170666C8-8866-4B11-ADD8-992C8398F3A8}" type="presParOf" srcId="{AE9D33C3-18D2-4C47-BE1E-22FD51CB85FB}" destId="{4FA90F62-80B4-44F1-8582-B9362996D9DC}" srcOrd="0" destOrd="0" presId="urn:microsoft.com/office/officeart/2005/8/layout/pyramid3"/>
    <dgm:cxn modelId="{070C1A81-158D-41E9-BE77-D5E47286C604}" type="presParOf" srcId="{AE9D33C3-18D2-4C47-BE1E-22FD51CB85FB}" destId="{EEBE3C0C-2A8E-4BC9-8EFD-CA3D9B513810}" srcOrd="1" destOrd="0" presId="urn:microsoft.com/office/officeart/2005/8/layout/pyramid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654B32-A72B-444C-B0A9-9A4E82B6A29A}">
      <dsp:nvSpPr>
        <dsp:cNvPr id="0" name=""/>
        <dsp:cNvSpPr/>
      </dsp:nvSpPr>
      <dsp:spPr>
        <a:xfrm rot="10800000">
          <a:off x="0" y="0"/>
          <a:ext cx="4038599" cy="701040"/>
        </a:xfrm>
        <a:prstGeom prst="trapezoid">
          <a:avLst>
            <a:gd name="adj" fmla="val 57609"/>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NZ" sz="1400" kern="1200" dirty="0" smtClean="0"/>
            <a:t>All adults 18+ </a:t>
          </a:r>
          <a:endParaRPr lang="en-NZ" sz="1400" kern="1200" dirty="0"/>
        </a:p>
      </dsp:txBody>
      <dsp:txXfrm>
        <a:off x="706755" y="0"/>
        <a:ext cx="2625090" cy="701040"/>
      </dsp:txXfrm>
    </dsp:sp>
    <dsp:sp modelId="{BE6F3D3E-B6FD-498C-AB25-E73E5FB0743B}">
      <dsp:nvSpPr>
        <dsp:cNvPr id="0" name=""/>
        <dsp:cNvSpPr/>
      </dsp:nvSpPr>
      <dsp:spPr>
        <a:xfrm rot="10800000">
          <a:off x="403860" y="701039"/>
          <a:ext cx="3230880" cy="701040"/>
        </a:xfrm>
        <a:prstGeom prst="trapezoid">
          <a:avLst>
            <a:gd name="adj" fmla="val 57609"/>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NZ" sz="1400" kern="1200" dirty="0" smtClean="0"/>
            <a:t>All</a:t>
          </a:r>
          <a:r>
            <a:rPr lang="en-NZ" sz="1400" kern="1200" baseline="0" dirty="0" smtClean="0"/>
            <a:t> male adults 18-39</a:t>
          </a:r>
          <a:endParaRPr lang="en-NZ" sz="1400" kern="1200" dirty="0"/>
        </a:p>
      </dsp:txBody>
      <dsp:txXfrm>
        <a:off x="969263" y="701039"/>
        <a:ext cx="2100072" cy="701040"/>
      </dsp:txXfrm>
    </dsp:sp>
    <dsp:sp modelId="{83B5FE70-008E-4503-BC4F-DE7D80E8289F}">
      <dsp:nvSpPr>
        <dsp:cNvPr id="0" name=""/>
        <dsp:cNvSpPr/>
      </dsp:nvSpPr>
      <dsp:spPr>
        <a:xfrm rot="10800000">
          <a:off x="807720" y="1402079"/>
          <a:ext cx="2423160" cy="701040"/>
        </a:xfrm>
        <a:prstGeom prst="trapezoid">
          <a:avLst>
            <a:gd name="adj" fmla="val 57609"/>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NZ" sz="1400" kern="1200" dirty="0" smtClean="0"/>
            <a:t>Or all those young males who drink alcohol</a:t>
          </a:r>
        </a:p>
      </dsp:txBody>
      <dsp:txXfrm>
        <a:off x="1231773" y="1402079"/>
        <a:ext cx="1575054" cy="701040"/>
      </dsp:txXfrm>
    </dsp:sp>
    <dsp:sp modelId="{4FA90F62-80B4-44F1-8582-B9362996D9DC}">
      <dsp:nvSpPr>
        <dsp:cNvPr id="0" name=""/>
        <dsp:cNvSpPr/>
      </dsp:nvSpPr>
      <dsp:spPr>
        <a:xfrm rot="10800000">
          <a:off x="1211580" y="2103120"/>
          <a:ext cx="1615440" cy="701040"/>
        </a:xfrm>
        <a:prstGeom prst="trapezoid">
          <a:avLst>
            <a:gd name="adj" fmla="val 57609"/>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66725">
            <a:lnSpc>
              <a:spcPct val="90000"/>
            </a:lnSpc>
            <a:spcBef>
              <a:spcPct val="0"/>
            </a:spcBef>
            <a:spcAft>
              <a:spcPct val="35000"/>
            </a:spcAft>
          </a:pPr>
          <a:r>
            <a:rPr lang="en-NZ" sz="1050" kern="1200" dirty="0" smtClean="0"/>
            <a:t>Or all young males all those who drank beer or spirits weekly?</a:t>
          </a:r>
          <a:endParaRPr lang="en-NZ" sz="1050" kern="1200" dirty="0"/>
        </a:p>
      </dsp:txBody>
      <dsp:txXfrm>
        <a:off x="1494281" y="2103120"/>
        <a:ext cx="1050036" cy="701040"/>
      </dsp:txXfrm>
    </dsp:sp>
    <dsp:sp modelId="{2BA20653-0B39-45EC-8B49-C34A22DF7F11}">
      <dsp:nvSpPr>
        <dsp:cNvPr id="0" name=""/>
        <dsp:cNvSpPr/>
      </dsp:nvSpPr>
      <dsp:spPr>
        <a:xfrm rot="10800000">
          <a:off x="1615440" y="2804160"/>
          <a:ext cx="807720" cy="701040"/>
        </a:xfrm>
        <a:prstGeom prst="trapezoid">
          <a:avLst>
            <a:gd name="adj" fmla="val 57609"/>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NZ" sz="1200" b="1" kern="1200" dirty="0" smtClean="0"/>
            <a:t>Those who drink Brand X weekly?</a:t>
          </a:r>
          <a:endParaRPr lang="en-NZ" sz="1200" b="1" kern="1200" dirty="0"/>
        </a:p>
      </dsp:txBody>
      <dsp:txXfrm>
        <a:off x="1615440" y="2804160"/>
        <a:ext cx="807720" cy="7010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9B3FDC-8AB6-4E53-8D43-06425627E86B}">
      <dsp:nvSpPr>
        <dsp:cNvPr id="0" name=""/>
        <dsp:cNvSpPr/>
      </dsp:nvSpPr>
      <dsp:spPr>
        <a:xfrm rot="21300000">
          <a:off x="25254" y="1794666"/>
          <a:ext cx="8179091" cy="936629"/>
        </a:xfrm>
        <a:prstGeom prst="mathMinus">
          <a:avLst/>
        </a:prstGeom>
        <a:blipFill rotWithShape="0">
          <a:blip xmlns:r="http://schemas.openxmlformats.org/officeDocument/2006/relationships" r:embed="rId1"/>
          <a:tile tx="0" ty="0" sx="100000" sy="100000" flip="none" algn="tl"/>
        </a:blip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DE595FE8-4491-48AE-A78D-AB755A53CC25}">
      <dsp:nvSpPr>
        <dsp:cNvPr id="0" name=""/>
        <dsp:cNvSpPr/>
      </dsp:nvSpPr>
      <dsp:spPr>
        <a:xfrm>
          <a:off x="457211" y="226298"/>
          <a:ext cx="2468880" cy="1810385"/>
        </a:xfrm>
        <a:prstGeom prst="downArrow">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8C3B45B-0BFC-4A63-9127-449D192FDAD5}">
      <dsp:nvSpPr>
        <dsp:cNvPr id="0" name=""/>
        <dsp:cNvSpPr/>
      </dsp:nvSpPr>
      <dsp:spPr>
        <a:xfrm>
          <a:off x="2971794" y="0"/>
          <a:ext cx="5413259"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l" defTabSz="1066800">
            <a:lnSpc>
              <a:spcPct val="90000"/>
            </a:lnSpc>
            <a:spcBef>
              <a:spcPct val="0"/>
            </a:spcBef>
            <a:spcAft>
              <a:spcPct val="35000"/>
            </a:spcAft>
          </a:pPr>
          <a:r>
            <a:rPr lang="en-NZ" sz="2400" b="1" kern="1200" dirty="0" smtClean="0">
              <a:solidFill>
                <a:schemeClr val="accent2">
                  <a:lumMod val="75000"/>
                </a:schemeClr>
              </a:solidFill>
            </a:rPr>
            <a:t>What we lose:</a:t>
          </a:r>
        </a:p>
        <a:p>
          <a:pPr lvl="0" algn="l" defTabSz="1066800">
            <a:lnSpc>
              <a:spcPct val="90000"/>
            </a:lnSpc>
            <a:spcBef>
              <a:spcPct val="0"/>
            </a:spcBef>
            <a:spcAft>
              <a:spcPct val="35000"/>
            </a:spcAft>
          </a:pPr>
          <a:r>
            <a:rPr lang="en-NZ" sz="2100" kern="1200" dirty="0" smtClean="0">
              <a:solidFill>
                <a:schemeClr val="accent2"/>
              </a:solidFill>
            </a:rPr>
            <a:t>A reference point. We don’t know how our target differs from others.  We don’t know how much of the story is explained by their tastes or by their cohort. </a:t>
          </a:r>
          <a:endParaRPr lang="en-NZ" sz="2100" kern="1200" dirty="0">
            <a:solidFill>
              <a:schemeClr val="accent2"/>
            </a:solidFill>
          </a:endParaRPr>
        </a:p>
      </dsp:txBody>
      <dsp:txXfrm>
        <a:off x="2971794" y="0"/>
        <a:ext cx="5413259" cy="1900904"/>
      </dsp:txXfrm>
    </dsp:sp>
    <dsp:sp modelId="{3A169761-534D-46CC-8DB0-D0BAADD97FA1}">
      <dsp:nvSpPr>
        <dsp:cNvPr id="0" name=""/>
        <dsp:cNvSpPr/>
      </dsp:nvSpPr>
      <dsp:spPr>
        <a:xfrm>
          <a:off x="4773168" y="2489279"/>
          <a:ext cx="2468880" cy="1810385"/>
        </a:xfrm>
        <a:prstGeom prst="upArrow">
          <a:avLst/>
        </a:prstGeom>
        <a:solidFill>
          <a:schemeClr val="accent2">
            <a:hueOff val="4681519"/>
            <a:satOff val="-5839"/>
            <a:lumOff val="137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5570399-F3F2-4C55-A412-64F3205CE094}">
      <dsp:nvSpPr>
        <dsp:cNvPr id="0" name=""/>
        <dsp:cNvSpPr/>
      </dsp:nvSpPr>
      <dsp:spPr>
        <a:xfrm>
          <a:off x="380997" y="2625058"/>
          <a:ext cx="4340356" cy="190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r" defTabSz="1066800">
            <a:lnSpc>
              <a:spcPct val="90000"/>
            </a:lnSpc>
            <a:spcBef>
              <a:spcPct val="0"/>
            </a:spcBef>
            <a:spcAft>
              <a:spcPct val="35000"/>
            </a:spcAft>
          </a:pPr>
          <a:r>
            <a:rPr lang="en-NZ" sz="2400" b="1" kern="1200" dirty="0" smtClean="0">
              <a:solidFill>
                <a:schemeClr val="accent3">
                  <a:lumMod val="75000"/>
                </a:schemeClr>
              </a:solidFill>
            </a:rPr>
            <a:t>What we gain:</a:t>
          </a:r>
        </a:p>
        <a:p>
          <a:pPr lvl="0" algn="r" defTabSz="1066800">
            <a:lnSpc>
              <a:spcPct val="90000"/>
            </a:lnSpc>
            <a:spcBef>
              <a:spcPct val="0"/>
            </a:spcBef>
            <a:spcAft>
              <a:spcPct val="35000"/>
            </a:spcAft>
          </a:pPr>
          <a:r>
            <a:rPr lang="en-NZ" sz="2400" b="1" kern="1200" dirty="0" smtClean="0">
              <a:solidFill>
                <a:schemeClr val="accent3"/>
              </a:solidFill>
            </a:rPr>
            <a:t>Specificity. We’re talking to the core market.</a:t>
          </a:r>
          <a:endParaRPr lang="en-NZ" sz="2400" b="1" kern="1200" dirty="0">
            <a:solidFill>
              <a:schemeClr val="accent3"/>
            </a:solidFill>
          </a:endParaRPr>
        </a:p>
      </dsp:txBody>
      <dsp:txXfrm>
        <a:off x="380997" y="2625058"/>
        <a:ext cx="4340356" cy="190090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654B32-A72B-444C-B0A9-9A4E82B6A29A}">
      <dsp:nvSpPr>
        <dsp:cNvPr id="0" name=""/>
        <dsp:cNvSpPr/>
      </dsp:nvSpPr>
      <dsp:spPr>
        <a:xfrm rot="10800000">
          <a:off x="0" y="0"/>
          <a:ext cx="5638800" cy="960120"/>
        </a:xfrm>
        <a:prstGeom prst="trapezoid">
          <a:avLst>
            <a:gd name="adj" fmla="val 5873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NZ" sz="2400" kern="1200" dirty="0" smtClean="0"/>
            <a:t>All adults 18+ </a:t>
          </a:r>
          <a:endParaRPr lang="en-NZ" sz="2400" kern="1200" dirty="0"/>
        </a:p>
      </dsp:txBody>
      <dsp:txXfrm>
        <a:off x="986789" y="0"/>
        <a:ext cx="3665220" cy="960120"/>
      </dsp:txXfrm>
    </dsp:sp>
    <dsp:sp modelId="{B1C9CAD1-C8FA-47F3-B6FC-0F14C1FAD760}">
      <dsp:nvSpPr>
        <dsp:cNvPr id="0" name=""/>
        <dsp:cNvSpPr/>
      </dsp:nvSpPr>
      <dsp:spPr>
        <a:xfrm rot="10800000">
          <a:off x="563880" y="960119"/>
          <a:ext cx="4511040" cy="960120"/>
        </a:xfrm>
        <a:prstGeom prst="trapezoid">
          <a:avLst>
            <a:gd name="adj" fmla="val 5873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NZ" sz="2400" kern="1200" dirty="0" smtClean="0"/>
            <a:t>All eligible voters?</a:t>
          </a:r>
          <a:endParaRPr lang="en-NZ" sz="2400" kern="1200" dirty="0"/>
        </a:p>
      </dsp:txBody>
      <dsp:txXfrm>
        <a:off x="1353311" y="960119"/>
        <a:ext cx="2932176" cy="960120"/>
      </dsp:txXfrm>
    </dsp:sp>
    <dsp:sp modelId="{BE6F3D3E-B6FD-498C-AB25-E73E5FB0743B}">
      <dsp:nvSpPr>
        <dsp:cNvPr id="0" name=""/>
        <dsp:cNvSpPr/>
      </dsp:nvSpPr>
      <dsp:spPr>
        <a:xfrm rot="10800000">
          <a:off x="1127760" y="1920240"/>
          <a:ext cx="3383280" cy="960120"/>
        </a:xfrm>
        <a:prstGeom prst="trapezoid">
          <a:avLst>
            <a:gd name="adj" fmla="val 5873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NZ" sz="2400" kern="1200" dirty="0" smtClean="0"/>
            <a:t>All</a:t>
          </a:r>
          <a:r>
            <a:rPr lang="en-NZ" sz="2400" kern="1200" baseline="0" dirty="0" smtClean="0"/>
            <a:t> registered voters?</a:t>
          </a:r>
          <a:endParaRPr lang="en-NZ" sz="2400" kern="1200" dirty="0"/>
        </a:p>
      </dsp:txBody>
      <dsp:txXfrm>
        <a:off x="1719833" y="1920240"/>
        <a:ext cx="2199132" cy="960120"/>
      </dsp:txXfrm>
    </dsp:sp>
    <dsp:sp modelId="{83B5FE70-008E-4503-BC4F-DE7D80E8289F}">
      <dsp:nvSpPr>
        <dsp:cNvPr id="0" name=""/>
        <dsp:cNvSpPr/>
      </dsp:nvSpPr>
      <dsp:spPr>
        <a:xfrm rot="10800000">
          <a:off x="1691640" y="2880360"/>
          <a:ext cx="2255520" cy="960120"/>
        </a:xfrm>
        <a:prstGeom prst="trapezoid">
          <a:avLst>
            <a:gd name="adj" fmla="val 5873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NZ" sz="2400" kern="1200" dirty="0" smtClean="0"/>
            <a:t>All</a:t>
          </a:r>
          <a:r>
            <a:rPr lang="en-NZ" sz="2400" kern="1200" baseline="0" dirty="0" smtClean="0"/>
            <a:t> </a:t>
          </a:r>
          <a:r>
            <a:rPr lang="en-NZ" sz="2400" i="1" kern="1200" baseline="0" dirty="0" smtClean="0"/>
            <a:t>likely</a:t>
          </a:r>
          <a:r>
            <a:rPr lang="en-NZ" sz="2400" kern="1200" baseline="0" dirty="0" smtClean="0"/>
            <a:t> voters?</a:t>
          </a:r>
          <a:endParaRPr lang="en-NZ" sz="2400" kern="1200" dirty="0" smtClean="0"/>
        </a:p>
      </dsp:txBody>
      <dsp:txXfrm>
        <a:off x="2086355" y="2880360"/>
        <a:ext cx="1466088" cy="960120"/>
      </dsp:txXfrm>
    </dsp:sp>
    <dsp:sp modelId="{4FA90F62-80B4-44F1-8582-B9362996D9DC}">
      <dsp:nvSpPr>
        <dsp:cNvPr id="0" name=""/>
        <dsp:cNvSpPr/>
      </dsp:nvSpPr>
      <dsp:spPr>
        <a:xfrm rot="10800000">
          <a:off x="2255520" y="3840480"/>
          <a:ext cx="1127760" cy="960120"/>
        </a:xfrm>
        <a:prstGeom prst="trapezoid">
          <a:avLst>
            <a:gd name="adj" fmla="val 5873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NZ" sz="1600" kern="1200" dirty="0" smtClean="0"/>
            <a:t>All</a:t>
          </a:r>
          <a:r>
            <a:rPr lang="en-NZ" sz="1600" kern="1200" baseline="0" dirty="0" smtClean="0"/>
            <a:t> likely voters in swing states?</a:t>
          </a:r>
          <a:endParaRPr lang="en-NZ" sz="1600" kern="1200" dirty="0"/>
        </a:p>
      </dsp:txBody>
      <dsp:txXfrm>
        <a:off x="2255520" y="3840480"/>
        <a:ext cx="1127760" cy="9601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D36CD892-A69F-4332-822F-E09943BA57C0}" type="datetimeFigureOut">
              <a:rPr lang="en-NZ" smtClean="0"/>
              <a:pPr/>
              <a:t>15/02/2011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BF0FA25-88DE-4286-AABF-23E6E7E6E842}" type="slidenum">
              <a:rPr lang="en-NZ" smtClean="0"/>
              <a:pPr/>
              <a:t>‹#›</a:t>
            </a:fld>
            <a:endParaRPr lang="en-NZ"/>
          </a:p>
        </p:txBody>
      </p:sp>
    </p:spTree>
  </p:cSld>
  <p:clrMapOvr>
    <a:masterClrMapping/>
  </p:clrMapOvr>
  <p:transition>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D36CD892-A69F-4332-822F-E09943BA57C0}" type="datetimeFigureOut">
              <a:rPr lang="en-NZ" smtClean="0"/>
              <a:pPr/>
              <a:t>15/02/2011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BF0FA25-88DE-4286-AABF-23E6E7E6E842}" type="slidenum">
              <a:rPr lang="en-NZ" smtClean="0"/>
              <a:pPr/>
              <a:t>‹#›</a:t>
            </a:fld>
            <a:endParaRPr lang="en-NZ"/>
          </a:p>
        </p:txBody>
      </p:sp>
    </p:spTree>
  </p:cSld>
  <p:clrMapOvr>
    <a:masterClrMapping/>
  </p:clrMapOvr>
  <p:transition>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D36CD892-A69F-4332-822F-E09943BA57C0}" type="datetimeFigureOut">
              <a:rPr lang="en-NZ" smtClean="0"/>
              <a:pPr/>
              <a:t>15/02/2011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BF0FA25-88DE-4286-AABF-23E6E7E6E842}" type="slidenum">
              <a:rPr lang="en-NZ" smtClean="0"/>
              <a:pPr/>
              <a:t>‹#›</a:t>
            </a:fld>
            <a:endParaRPr lang="en-NZ"/>
          </a:p>
        </p:txBody>
      </p:sp>
    </p:spTree>
  </p:cSld>
  <p:clrMapOvr>
    <a:masterClrMapping/>
  </p:clrMapOvr>
  <p:transition>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D36CD892-A69F-4332-822F-E09943BA57C0}" type="datetimeFigureOut">
              <a:rPr lang="en-NZ" smtClean="0"/>
              <a:pPr/>
              <a:t>15/02/2011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BF0FA25-88DE-4286-AABF-23E6E7E6E842}" type="slidenum">
              <a:rPr lang="en-NZ" smtClean="0"/>
              <a:pPr/>
              <a:t>‹#›</a:t>
            </a:fld>
            <a:endParaRPr lang="en-NZ"/>
          </a:p>
        </p:txBody>
      </p:sp>
    </p:spTree>
  </p:cSld>
  <p:clrMapOvr>
    <a:masterClrMapping/>
  </p:clrMapOvr>
  <p:transition>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6CD892-A69F-4332-822F-E09943BA57C0}" type="datetimeFigureOut">
              <a:rPr lang="en-NZ" smtClean="0"/>
              <a:pPr/>
              <a:t>15/02/2011</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ABF0FA25-88DE-4286-AABF-23E6E7E6E842}" type="slidenum">
              <a:rPr lang="en-NZ" smtClean="0"/>
              <a:pPr/>
              <a:t>‹#›</a:t>
            </a:fld>
            <a:endParaRPr lang="en-NZ"/>
          </a:p>
        </p:txBody>
      </p:sp>
    </p:spTree>
  </p:cSld>
  <p:clrMapOvr>
    <a:masterClrMapping/>
  </p:clrMapOvr>
  <p:transition>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D36CD892-A69F-4332-822F-E09943BA57C0}" type="datetimeFigureOut">
              <a:rPr lang="en-NZ" smtClean="0"/>
              <a:pPr/>
              <a:t>15/02/2011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BF0FA25-88DE-4286-AABF-23E6E7E6E842}" type="slidenum">
              <a:rPr lang="en-NZ" smtClean="0"/>
              <a:pPr/>
              <a:t>‹#›</a:t>
            </a:fld>
            <a:endParaRPr lang="en-NZ"/>
          </a:p>
        </p:txBody>
      </p:sp>
    </p:spTree>
  </p:cSld>
  <p:clrMapOvr>
    <a:masterClrMapping/>
  </p:clrMapOvr>
  <p:transition>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D36CD892-A69F-4332-822F-E09943BA57C0}" type="datetimeFigureOut">
              <a:rPr lang="en-NZ" smtClean="0"/>
              <a:pPr/>
              <a:t>15/02/2011</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ABF0FA25-88DE-4286-AABF-23E6E7E6E842}" type="slidenum">
              <a:rPr lang="en-NZ" smtClean="0"/>
              <a:pPr/>
              <a:t>‹#›</a:t>
            </a:fld>
            <a:endParaRPr lang="en-NZ"/>
          </a:p>
        </p:txBody>
      </p:sp>
    </p:spTree>
  </p:cSld>
  <p:clrMapOvr>
    <a:masterClrMapping/>
  </p:clrMapOvr>
  <p:transition>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D36CD892-A69F-4332-822F-E09943BA57C0}" type="datetimeFigureOut">
              <a:rPr lang="en-NZ" smtClean="0"/>
              <a:pPr/>
              <a:t>15/02/2011</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ABF0FA25-88DE-4286-AABF-23E6E7E6E842}" type="slidenum">
              <a:rPr lang="en-NZ" smtClean="0"/>
              <a:pPr/>
              <a:t>‹#›</a:t>
            </a:fld>
            <a:endParaRPr lang="en-NZ"/>
          </a:p>
        </p:txBody>
      </p:sp>
    </p:spTree>
  </p:cSld>
  <p:clrMapOvr>
    <a:masterClrMapping/>
  </p:clrMapOvr>
  <p:transition>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6CD892-A69F-4332-822F-E09943BA57C0}" type="datetimeFigureOut">
              <a:rPr lang="en-NZ" smtClean="0"/>
              <a:pPr/>
              <a:t>15/02/2011</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ABF0FA25-88DE-4286-AABF-23E6E7E6E842}" type="slidenum">
              <a:rPr lang="en-NZ" smtClean="0"/>
              <a:pPr/>
              <a:t>‹#›</a:t>
            </a:fld>
            <a:endParaRPr lang="en-NZ"/>
          </a:p>
        </p:txBody>
      </p:sp>
    </p:spTree>
  </p:cSld>
  <p:clrMapOvr>
    <a:masterClrMapping/>
  </p:clrMapOvr>
  <p:transition>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CD892-A69F-4332-822F-E09943BA57C0}" type="datetimeFigureOut">
              <a:rPr lang="en-NZ" smtClean="0"/>
              <a:pPr/>
              <a:t>15/02/2011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BF0FA25-88DE-4286-AABF-23E6E7E6E842}" type="slidenum">
              <a:rPr lang="en-NZ" smtClean="0"/>
              <a:pPr/>
              <a:t>‹#›</a:t>
            </a:fld>
            <a:endParaRPr lang="en-NZ"/>
          </a:p>
        </p:txBody>
      </p:sp>
    </p:spTree>
  </p:cSld>
  <p:clrMapOvr>
    <a:masterClrMapping/>
  </p:clrMapOvr>
  <p:transition>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6CD892-A69F-4332-822F-E09943BA57C0}" type="datetimeFigureOut">
              <a:rPr lang="en-NZ" smtClean="0"/>
              <a:pPr/>
              <a:t>15/02/2011</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ABF0FA25-88DE-4286-AABF-23E6E7E6E842}" type="slidenum">
              <a:rPr lang="en-NZ" smtClean="0"/>
              <a:pPr/>
              <a:t>‹#›</a:t>
            </a:fld>
            <a:endParaRPr lang="en-NZ"/>
          </a:p>
        </p:txBody>
      </p:sp>
    </p:spTree>
  </p:cSld>
  <p:clrMapOvr>
    <a:masterClrMapping/>
  </p:clrMapOvr>
  <p:transition>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CD892-A69F-4332-822F-E09943BA57C0}" type="datetimeFigureOut">
              <a:rPr lang="en-NZ" smtClean="0"/>
              <a:pPr/>
              <a:t>15/02/2011</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0FA25-88DE-4286-AABF-23E6E7E6E842}" type="slidenum">
              <a:rPr lang="en-NZ" smtClean="0"/>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Bar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en.wikipedia.org/wiki/Confirmation_bias#cite_note-shafir-15"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29.jpeg"/><Relationship Id="rId18" Type="http://schemas.openxmlformats.org/officeDocument/2006/relationships/image" Target="../media/image34.jpeg"/><Relationship Id="rId26" Type="http://schemas.openxmlformats.org/officeDocument/2006/relationships/image" Target="../media/image42.jpeg"/><Relationship Id="rId3" Type="http://schemas.openxmlformats.org/officeDocument/2006/relationships/image" Target="../media/image19.jpeg"/><Relationship Id="rId21" Type="http://schemas.openxmlformats.org/officeDocument/2006/relationships/image" Target="../media/image37.jpe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5" Type="http://schemas.openxmlformats.org/officeDocument/2006/relationships/image" Target="../media/image41.jpeg"/><Relationship Id="rId2" Type="http://schemas.openxmlformats.org/officeDocument/2006/relationships/image" Target="../media/image18.jpeg"/><Relationship Id="rId16" Type="http://schemas.openxmlformats.org/officeDocument/2006/relationships/image" Target="../media/image32.jpeg"/><Relationship Id="rId20"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22.jpeg"/><Relationship Id="rId11" Type="http://schemas.openxmlformats.org/officeDocument/2006/relationships/image" Target="../media/image27.jpeg"/><Relationship Id="rId24" Type="http://schemas.openxmlformats.org/officeDocument/2006/relationships/image" Target="../media/image40.jpeg"/><Relationship Id="rId5" Type="http://schemas.openxmlformats.org/officeDocument/2006/relationships/image" Target="../media/image21.jpeg"/><Relationship Id="rId15" Type="http://schemas.openxmlformats.org/officeDocument/2006/relationships/image" Target="../media/image31.jpeg"/><Relationship Id="rId23" Type="http://schemas.openxmlformats.org/officeDocument/2006/relationships/image" Target="../media/image39.jpeg"/><Relationship Id="rId10" Type="http://schemas.openxmlformats.org/officeDocument/2006/relationships/image" Target="../media/image26.jpeg"/><Relationship Id="rId19" Type="http://schemas.openxmlformats.org/officeDocument/2006/relationships/image" Target="../media/image35.jpeg"/><Relationship Id="rId4" Type="http://schemas.openxmlformats.org/officeDocument/2006/relationships/image" Target="../media/image20.jpeg"/><Relationship Id="rId9" Type="http://schemas.openxmlformats.org/officeDocument/2006/relationships/image" Target="../media/image25.jpeg"/><Relationship Id="rId14" Type="http://schemas.openxmlformats.org/officeDocument/2006/relationships/image" Target="../media/image30.jpeg"/><Relationship Id="rId22" Type="http://schemas.openxmlformats.org/officeDocument/2006/relationships/image" Target="../media/image38.jpeg"/><Relationship Id="rId27" Type="http://schemas.openxmlformats.org/officeDocument/2006/relationships/image" Target="../media/image43.jpeg"/></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png"/><Relationship Id="rId1" Type="http://schemas.openxmlformats.org/officeDocument/2006/relationships/slideLayout" Target="../slideLayouts/slideLayout8.xml"/><Relationship Id="rId6" Type="http://schemas.openxmlformats.org/officeDocument/2006/relationships/image" Target="../media/image58.emf"/><Relationship Id="rId5" Type="http://schemas.openxmlformats.org/officeDocument/2006/relationships/image" Target="../media/image57.wmf"/><Relationship Id="rId4" Type="http://schemas.openxmlformats.org/officeDocument/2006/relationships/image" Target="../media/image56.emf"/></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www.lightstalkers.org/images/show/581608"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effectLst>
            <a:outerShdw blurRad="50800" dist="38100" dir="2700000" algn="tl" rotWithShape="0">
              <a:prstClr val="black">
                <a:alpha val="40000"/>
              </a:prstClr>
            </a:outerShdw>
          </a:effectLst>
        </p:spPr>
        <p:txBody>
          <a:bodyPr>
            <a:normAutofit/>
          </a:bodyPr>
          <a:lstStyle/>
          <a:p>
            <a:r>
              <a:rPr lang="en-NZ" sz="3600" b="1" dirty="0" smtClean="0">
                <a:solidFill>
                  <a:schemeClr val="bg1"/>
                </a:solidFill>
              </a:rPr>
              <a:t>Six Sources of Bias or error – six simple things that can badly skew your results.</a:t>
            </a:r>
            <a:endParaRPr lang="en-NZ" sz="3600" dirty="0">
              <a:solidFill>
                <a:schemeClr val="bg1"/>
              </a:solidFill>
            </a:endParaRPr>
          </a:p>
        </p:txBody>
      </p:sp>
      <p:sp>
        <p:nvSpPr>
          <p:cNvPr id="5" name="Rectangle 4"/>
          <p:cNvSpPr/>
          <p:nvPr/>
        </p:nvSpPr>
        <p:spPr>
          <a:xfrm>
            <a:off x="0" y="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0" y="609600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7" name="Picture 2" descr="http://blogs.mysanantonio.com/weblogs/clockingin/questionnaire.jpg"/>
          <p:cNvPicPr>
            <a:picLocks noChangeAspect="1" noChangeArrowheads="1"/>
          </p:cNvPicPr>
          <p:nvPr/>
        </p:nvPicPr>
        <p:blipFill>
          <a:blip r:embed="rId3" cstate="print"/>
          <a:srcRect/>
          <a:stretch>
            <a:fillRect/>
          </a:stretch>
        </p:blipFill>
        <p:spPr bwMode="auto">
          <a:xfrm>
            <a:off x="7999413" y="6096000"/>
            <a:ext cx="1144587" cy="762000"/>
          </a:xfrm>
          <a:prstGeom prst="rect">
            <a:avLst/>
          </a:prstGeom>
          <a:noFill/>
          <a:ln w="9525">
            <a:noFill/>
            <a:miter lim="800000"/>
            <a:headEnd/>
            <a:tailEnd/>
          </a:ln>
        </p:spPr>
      </p:pic>
      <p:pic>
        <p:nvPicPr>
          <p:cNvPr id="8" name="Picture 2" descr="http://www.mrsnz.org.nz/images/MRSNZ-Logo-07.JPG"/>
          <p:cNvPicPr>
            <a:picLocks noChangeAspect="1" noChangeArrowheads="1"/>
          </p:cNvPicPr>
          <p:nvPr/>
        </p:nvPicPr>
        <p:blipFill>
          <a:blip r:embed="rId4" cstate="print"/>
          <a:srcRect/>
          <a:stretch>
            <a:fillRect/>
          </a:stretch>
        </p:blipFill>
        <p:spPr bwMode="auto">
          <a:xfrm>
            <a:off x="228600" y="6172200"/>
            <a:ext cx="1562100" cy="582613"/>
          </a:xfrm>
          <a:prstGeom prst="rect">
            <a:avLst/>
          </a:prstGeom>
          <a:noFill/>
          <a:ln w="9525">
            <a:noFill/>
            <a:miter lim="800000"/>
            <a:headEnd/>
            <a:tailEnd/>
          </a:ln>
        </p:spPr>
      </p:pic>
      <p:sp>
        <p:nvSpPr>
          <p:cNvPr id="9" name="TextBox 8"/>
          <p:cNvSpPr txBox="1"/>
          <p:nvPr/>
        </p:nvSpPr>
        <p:spPr>
          <a:xfrm>
            <a:off x="2057400" y="6291263"/>
            <a:ext cx="5791200" cy="338137"/>
          </a:xfrm>
          <a:prstGeom prst="rect">
            <a:avLst/>
          </a:prstGeom>
          <a:noFill/>
        </p:spPr>
        <p:txBody>
          <a:bodyPr>
            <a:spAutoFit/>
          </a:bodyPr>
          <a:lstStyle/>
          <a:p>
            <a:pPr fontAlgn="auto">
              <a:spcBef>
                <a:spcPts val="0"/>
              </a:spcBef>
              <a:spcAft>
                <a:spcPts val="0"/>
              </a:spcAft>
              <a:defRPr/>
            </a:pPr>
            <a:r>
              <a:rPr lang="en-NZ" sz="1600" b="1" dirty="0">
                <a:solidFill>
                  <a:schemeClr val="tx2">
                    <a:lumMod val="60000"/>
                    <a:lumOff val="40000"/>
                  </a:schemeClr>
                </a:solidFill>
                <a:latin typeface="Eras Light ITC" pitchFamily="34" charset="0"/>
                <a:cs typeface="+mn-cs"/>
              </a:rPr>
              <a:t>PROFESSIONAL DEVELOPMENT SERIES  - </a:t>
            </a:r>
            <a:r>
              <a:rPr lang="en-NZ" sz="1600" b="1" dirty="0" smtClean="0">
                <a:solidFill>
                  <a:schemeClr val="tx2">
                    <a:lumMod val="60000"/>
                    <a:lumOff val="40000"/>
                  </a:schemeClr>
                </a:solidFill>
                <a:latin typeface="Eras Light ITC" pitchFamily="34" charset="0"/>
                <a:cs typeface="+mn-cs"/>
              </a:rPr>
              <a:t>2011</a:t>
            </a:r>
            <a:endParaRPr lang="en-NZ" sz="1600" b="1" dirty="0">
              <a:solidFill>
                <a:schemeClr val="tx2">
                  <a:lumMod val="60000"/>
                  <a:lumOff val="40000"/>
                </a:schemeClr>
              </a:solidFill>
              <a:latin typeface="Eras Light ITC" pitchFamily="34" charset="0"/>
              <a:cs typeface="+mn-cs"/>
            </a:endParaRPr>
          </a:p>
        </p:txBody>
      </p:sp>
    </p:spTree>
  </p:cSld>
  <p:clrMapOvr>
    <a:masterClrMapping/>
  </p:clrMapOvr>
  <p:transition>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NZ" sz="3600" b="1" dirty="0" smtClean="0"/>
              <a:t>Getting the sampling right.</a:t>
            </a:r>
            <a:endParaRPr lang="en-NZ" sz="3600" b="1" dirty="0"/>
          </a:p>
        </p:txBody>
      </p:sp>
      <p:sp>
        <p:nvSpPr>
          <p:cNvPr id="5" name="Content Placeholder 4"/>
          <p:cNvSpPr>
            <a:spLocks noGrp="1"/>
          </p:cNvSpPr>
          <p:nvPr>
            <p:ph idx="1"/>
          </p:nvPr>
        </p:nvSpPr>
        <p:spPr/>
        <p:txBody>
          <a:bodyPr/>
          <a:lstStyle/>
          <a:p>
            <a:r>
              <a:rPr lang="en-NZ" sz="2400" dirty="0" smtClean="0"/>
              <a:t>Get a sample that’s big enough to work with.</a:t>
            </a:r>
          </a:p>
          <a:p>
            <a:pPr lvl="1"/>
            <a:r>
              <a:rPr lang="en-NZ" sz="2000" dirty="0" smtClean="0"/>
              <a:t>Not just overall sample size</a:t>
            </a:r>
          </a:p>
          <a:p>
            <a:pPr lvl="1"/>
            <a:r>
              <a:rPr lang="en-NZ" sz="2000" dirty="0" smtClean="0"/>
              <a:t>But size of sub-sample. </a:t>
            </a:r>
          </a:p>
          <a:p>
            <a:r>
              <a:rPr lang="en-NZ" sz="2400" dirty="0" smtClean="0"/>
              <a:t>Set quotas that reflect the sample universe.</a:t>
            </a:r>
          </a:p>
          <a:p>
            <a:r>
              <a:rPr lang="en-NZ" sz="2400" dirty="0" smtClean="0"/>
              <a:t>Specify number of call-backs in order to reach a fair sample of hard to reach people.</a:t>
            </a:r>
          </a:p>
          <a:p>
            <a:r>
              <a:rPr lang="en-NZ" sz="2400" dirty="0" smtClean="0"/>
              <a:t>Don’t over-rely on assumptions.</a:t>
            </a:r>
          </a:p>
          <a:p>
            <a:r>
              <a:rPr lang="en-NZ" sz="2400" dirty="0" smtClean="0"/>
              <a:t>Don’t drill down too tight. Seek an element of comparability.</a:t>
            </a:r>
          </a:p>
          <a:p>
            <a:endParaRPr lang="en-NZ" dirty="0" smtClean="0"/>
          </a:p>
          <a:p>
            <a:endParaRPr lang="en-NZ" dirty="0"/>
          </a:p>
        </p:txBody>
      </p:sp>
    </p:spTree>
  </p:cSld>
  <p:clrMapOvr>
    <a:masterClrMapping/>
  </p:clrMapOvr>
  <p:transition>
    <p:randomBar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ounded Rectangle 4"/>
          <p:cNvSpPr/>
          <p:nvPr/>
        </p:nvSpPr>
        <p:spPr>
          <a:xfrm>
            <a:off x="6553200" y="1447800"/>
            <a:ext cx="2286000" cy="68580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tx1"/>
                </a:solidFill>
                <a:latin typeface="Courier New" pitchFamily="49" charset="0"/>
                <a:cs typeface="Courier New" pitchFamily="49" charset="0"/>
              </a:rPr>
              <a:t>CHECKLIST</a:t>
            </a:r>
          </a:p>
          <a:p>
            <a:pPr algn="ctr"/>
            <a:endParaRPr lang="en-NZ" dirty="0"/>
          </a:p>
        </p:txBody>
      </p:sp>
      <p:sp>
        <p:nvSpPr>
          <p:cNvPr id="6" name="Title 1"/>
          <p:cNvSpPr txBox="1">
            <a:spLocks/>
          </p:cNvSpPr>
          <p:nvPr/>
        </p:nvSpPr>
        <p:spPr>
          <a:xfrm>
            <a:off x="609600" y="381000"/>
            <a:ext cx="8229600" cy="114300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NZ" sz="2400" b="1" i="0" u="none" strike="noStrike" kern="1200" cap="none" spc="0" normalizeH="0" baseline="0" noProof="0" smtClean="0">
                <a:ln>
                  <a:noFill/>
                </a:ln>
                <a:solidFill>
                  <a:schemeClr val="bg1"/>
                </a:solidFill>
                <a:effectLst/>
                <a:uLnTx/>
                <a:uFillTx/>
                <a:latin typeface="Courier New" pitchFamily="49" charset="0"/>
                <a:ea typeface="+mj-ea"/>
                <a:cs typeface="Courier New" pitchFamily="49" charset="0"/>
              </a:rPr>
              <a:t>Checklist for professionals</a:t>
            </a:r>
            <a:endParaRPr kumimoji="0" lang="en-NZ" sz="2400" b="1" i="0" u="none" strike="noStrike" kern="1200" cap="none" spc="0" normalizeH="0" baseline="0" noProof="0" dirty="0" smtClean="0">
              <a:ln>
                <a:noFill/>
              </a:ln>
              <a:solidFill>
                <a:schemeClr val="bg1"/>
              </a:solidFill>
              <a:effectLst/>
              <a:uLnTx/>
              <a:uFillTx/>
              <a:latin typeface="Courier New" pitchFamily="49" charset="0"/>
              <a:ea typeface="+mj-ea"/>
              <a:cs typeface="Courier New" pitchFamily="49" charset="0"/>
            </a:endParaRPr>
          </a:p>
        </p:txBody>
      </p:sp>
      <p:sp>
        <p:nvSpPr>
          <p:cNvPr id="7" name="Content Placeholder 2"/>
          <p:cNvSpPr txBox="1">
            <a:spLocks/>
          </p:cNvSpPr>
          <p:nvPr/>
        </p:nvSpPr>
        <p:spPr>
          <a:xfrm>
            <a:off x="609600" y="1752600"/>
            <a:ext cx="8229600" cy="4525963"/>
          </a:xfrm>
          <a:prstGeom prst="rect">
            <a:avLst/>
          </a:prstGeom>
          <a:solidFill>
            <a:schemeClr val="bg1"/>
          </a:solidFill>
          <a:effectLst>
            <a:outerShdw blurRad="50800" dist="38100" dir="2700000" algn="tl" rotWithShape="0">
              <a:prstClr val="black">
                <a:alpha val="40000"/>
              </a:prstClr>
            </a:outerShdw>
          </a:effectLst>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NZ" sz="2400" b="0" i="0" u="none" strike="noStrike" kern="1200" cap="none" spc="0" normalizeH="0" baseline="0" noProof="0" dirty="0" smtClean="0">
              <a:ln>
                <a:noFill/>
              </a:ln>
              <a:solidFill>
                <a:schemeClr val="bg1"/>
              </a:solidFill>
              <a:effectLst/>
              <a:uLnTx/>
              <a:uFillTx/>
              <a:latin typeface="+mn-lt"/>
              <a:ea typeface="+mn-ea"/>
              <a:cs typeface="+mn-cs"/>
            </a:endParaRPr>
          </a:p>
          <a:p>
            <a:pPr marL="457200" marR="0" lvl="0" indent="-457200" algn="l" defTabSz="914400" rtl="0" eaLnBrk="1" fontAlgn="auto" latinLnBrk="0" hangingPunct="1">
              <a:lnSpc>
                <a:spcPct val="100000"/>
              </a:lnSpc>
              <a:spcBef>
                <a:spcPts val="1800"/>
              </a:spcBef>
              <a:spcAft>
                <a:spcPts val="0"/>
              </a:spcAft>
              <a:buClrTx/>
              <a:buSzTx/>
              <a:buFont typeface="+mj-lt"/>
              <a:buAutoNum type="arabicPeriod"/>
              <a:tabLst/>
              <a:defRPr/>
            </a:pPr>
            <a:r>
              <a:rPr lang="en-NZ" sz="2000" b="1" dirty="0" smtClean="0">
                <a:latin typeface="Tekton Pro Cond" pitchFamily="34" charset="0"/>
                <a:cs typeface="Courier New" pitchFamily="49" charset="0"/>
              </a:rPr>
              <a:t>Spend extra time getting your sampling sorted out.</a:t>
            </a:r>
          </a:p>
          <a:p>
            <a:pPr marL="914400" lvl="1" indent="-457200">
              <a:spcBef>
                <a:spcPts val="1800"/>
              </a:spcBef>
              <a:buFont typeface="Arial" pitchFamily="34" charset="0"/>
              <a:buChar char="•"/>
              <a:defRPr/>
            </a:pPr>
            <a:r>
              <a:rPr lang="en-NZ" sz="2000" b="1" dirty="0" smtClean="0">
                <a:latin typeface="Tekton Pro Cond" pitchFamily="34" charset="0"/>
                <a:cs typeface="Courier New" pitchFamily="49" charset="0"/>
              </a:rPr>
              <a:t>Sample size (main sample and sub-groups)</a:t>
            </a:r>
          </a:p>
          <a:p>
            <a:pPr marL="914400" lvl="1" indent="-457200">
              <a:spcBef>
                <a:spcPts val="1800"/>
              </a:spcBef>
              <a:buFont typeface="Arial" pitchFamily="34" charset="0"/>
              <a:buChar char="•"/>
              <a:defRPr/>
            </a:pPr>
            <a:r>
              <a:rPr lang="en-NZ" sz="2000" b="1" dirty="0" smtClean="0">
                <a:latin typeface="Tekton Pro Cond" pitchFamily="34" charset="0"/>
                <a:cs typeface="Courier New" pitchFamily="49" charset="0"/>
              </a:rPr>
              <a:t>Quotas to reflect the ‘universe’</a:t>
            </a:r>
          </a:p>
          <a:p>
            <a:pPr marL="457200" marR="0" lvl="0" indent="-457200" algn="l" defTabSz="914400" rtl="0" eaLnBrk="1" fontAlgn="auto" latinLnBrk="0" hangingPunct="1">
              <a:lnSpc>
                <a:spcPct val="100000"/>
              </a:lnSpc>
              <a:spcBef>
                <a:spcPts val="1800"/>
              </a:spcBef>
              <a:spcAft>
                <a:spcPts val="0"/>
              </a:spcAft>
              <a:buClrTx/>
              <a:buSzTx/>
              <a:buFont typeface="+mj-lt"/>
              <a:buAutoNum type="arabicPeriod"/>
              <a:tabLst/>
              <a:defRPr/>
            </a:pPr>
            <a:r>
              <a:rPr lang="en-NZ" sz="2000" b="1" dirty="0" smtClean="0">
                <a:latin typeface="Tekton Pro Cond" pitchFamily="34" charset="0"/>
                <a:cs typeface="Courier New" pitchFamily="49" charset="0"/>
              </a:rPr>
              <a:t>Efficiency is good (do you really wish to listen to people who don’t receive the product or service being tested?) but </a:t>
            </a:r>
            <a:r>
              <a:rPr lang="en-NZ" sz="2000" b="1" i="1" dirty="0" smtClean="0">
                <a:solidFill>
                  <a:schemeClr val="accent2"/>
                </a:solidFill>
                <a:latin typeface="Tekton Pro Cond" pitchFamily="34" charset="0"/>
                <a:cs typeface="Courier New" pitchFamily="49" charset="0"/>
              </a:rPr>
              <a:t>don’t </a:t>
            </a:r>
            <a:r>
              <a:rPr lang="en-NZ" sz="2000" b="1" dirty="0" smtClean="0">
                <a:latin typeface="Tekton Pro Cond" pitchFamily="34" charset="0"/>
                <a:cs typeface="Courier New" pitchFamily="49" charset="0"/>
              </a:rPr>
              <a:t>lose your reference point. Good science always has a ‘control.’</a:t>
            </a:r>
          </a:p>
          <a:p>
            <a:pPr marL="457200" marR="0" lvl="0" indent="-457200" algn="l" defTabSz="914400" rtl="0" eaLnBrk="1" fontAlgn="auto" latinLnBrk="0" hangingPunct="1">
              <a:lnSpc>
                <a:spcPct val="100000"/>
              </a:lnSpc>
              <a:spcBef>
                <a:spcPts val="1800"/>
              </a:spcBef>
              <a:spcAft>
                <a:spcPts val="0"/>
              </a:spcAft>
              <a:buClrTx/>
              <a:buSzTx/>
              <a:buFont typeface="+mj-lt"/>
              <a:buAutoNum type="arabicPeriod"/>
              <a:tabLst/>
              <a:defRPr/>
            </a:pPr>
            <a:r>
              <a:rPr lang="en-NZ" sz="2000" b="1" dirty="0" smtClean="0">
                <a:latin typeface="Tekton Pro Cond" pitchFamily="34" charset="0"/>
                <a:cs typeface="Courier New" pitchFamily="49" charset="0"/>
              </a:rPr>
              <a:t>Are we hearing all stakeholders?</a:t>
            </a:r>
            <a:endParaRPr lang="en-NZ" sz="2800" b="1" dirty="0" smtClean="0">
              <a:latin typeface="Tekton Pro Cond" pitchFamily="34" charset="0"/>
              <a:cs typeface="Courier New" pitchFamily="49" charset="0"/>
            </a:endParaRPr>
          </a:p>
          <a:p>
            <a:pPr marL="457200" marR="0" lvl="0" indent="-457200" algn="l" defTabSz="914400" rtl="0" eaLnBrk="1" fontAlgn="auto" latinLnBrk="0" hangingPunct="1">
              <a:lnSpc>
                <a:spcPct val="100000"/>
              </a:lnSpc>
              <a:spcBef>
                <a:spcPts val="1800"/>
              </a:spcBef>
              <a:spcAft>
                <a:spcPts val="0"/>
              </a:spcAft>
              <a:buClrTx/>
              <a:buSzTx/>
              <a:buFont typeface="+mj-lt"/>
              <a:buAutoNum type="arabicPeriod"/>
              <a:tabLst/>
              <a:defRPr/>
            </a:pPr>
            <a:endParaRPr kumimoji="0" lang="en-NZ" sz="3200" b="1" i="0" u="none" strike="noStrike" kern="1200" cap="none" spc="0" normalizeH="0" baseline="0" noProof="0" dirty="0" smtClean="0">
              <a:ln>
                <a:noFill/>
              </a:ln>
              <a:solidFill>
                <a:schemeClr val="tx1"/>
              </a:solidFill>
              <a:effectLst/>
              <a:uLnTx/>
              <a:uFillTx/>
              <a:latin typeface="Tekton Pro Cond" pitchFamily="34" charset="0"/>
              <a:ea typeface="+mn-ea"/>
              <a:cs typeface="+mn-cs"/>
            </a:endParaRPr>
          </a:p>
        </p:txBody>
      </p:sp>
    </p:spTree>
  </p:cSld>
  <p:clrMapOvr>
    <a:masterClrMapping/>
  </p:clrMapOvr>
  <p:transition>
    <p:randomBar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a:ln w="9525">
            <a:noFill/>
            <a:miter lim="800000"/>
            <a:headEnd/>
            <a:tailEnd/>
          </a:ln>
        </p:spPr>
      </p:pic>
      <p:sp>
        <p:nvSpPr>
          <p:cNvPr id="4" name="Title 3"/>
          <p:cNvSpPr>
            <a:spLocks noGrp="1"/>
          </p:cNvSpPr>
          <p:nvPr>
            <p:ph type="title"/>
          </p:nvPr>
        </p:nvSpPr>
        <p:spPr>
          <a:effectLst>
            <a:outerShdw blurRad="50800" dist="38100" dir="2700000" algn="tl" rotWithShape="0">
              <a:prstClr val="black">
                <a:alpha val="40000"/>
              </a:prstClr>
            </a:outerShdw>
          </a:effectLst>
        </p:spPr>
        <p:txBody>
          <a:bodyPr/>
          <a:lstStyle/>
          <a:p>
            <a:r>
              <a:rPr lang="en-NZ" dirty="0" smtClean="0">
                <a:solidFill>
                  <a:schemeClr val="bg1"/>
                </a:solidFill>
              </a:rPr>
              <a:t>DISCUSSION TWO</a:t>
            </a:r>
            <a:endParaRPr lang="en-NZ" dirty="0">
              <a:solidFill>
                <a:schemeClr val="bg1"/>
              </a:solidFill>
            </a:endParaRPr>
          </a:p>
        </p:txBody>
      </p:sp>
      <p:sp>
        <p:nvSpPr>
          <p:cNvPr id="5" name="Text Placeholder 4"/>
          <p:cNvSpPr>
            <a:spLocks noGrp="1"/>
          </p:cNvSpPr>
          <p:nvPr>
            <p:ph type="body" idx="1"/>
          </p:nvPr>
        </p:nvSpPr>
        <p:spPr/>
        <p:txBody>
          <a:bodyPr/>
          <a:lstStyle/>
          <a:p>
            <a:r>
              <a:rPr lang="en-NZ" dirty="0" smtClean="0">
                <a:solidFill>
                  <a:schemeClr val="bg1"/>
                </a:solidFill>
              </a:rPr>
              <a:t>Question sequencing and context</a:t>
            </a:r>
            <a:endParaRPr lang="en-NZ" dirty="0">
              <a:solidFill>
                <a:schemeClr val="bg1"/>
              </a:solidFill>
            </a:endParaRPr>
          </a:p>
        </p:txBody>
      </p:sp>
      <p:sp>
        <p:nvSpPr>
          <p:cNvPr id="6" name="Rectangle 5"/>
          <p:cNvSpPr/>
          <p:nvPr/>
        </p:nvSpPr>
        <p:spPr>
          <a:xfrm>
            <a:off x="0" y="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ransition>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NZ" sz="3100" dirty="0" smtClean="0"/>
              <a:t>Directional context effects. An experiment in 1950 and 1983.The communist and reporter questions.</a:t>
            </a:r>
            <a:endParaRPr lang="en-NZ" dirty="0"/>
          </a:p>
        </p:txBody>
      </p:sp>
      <p:sp>
        <p:nvSpPr>
          <p:cNvPr id="7" name="Text Placeholder 6"/>
          <p:cNvSpPr>
            <a:spLocks noGrp="1"/>
          </p:cNvSpPr>
          <p:nvPr>
            <p:ph type="body" idx="1"/>
          </p:nvPr>
        </p:nvSpPr>
        <p:spPr>
          <a:solidFill>
            <a:schemeClr val="accent2"/>
          </a:solidFill>
        </p:spPr>
        <p:txBody>
          <a:bodyPr/>
          <a:lstStyle/>
          <a:p>
            <a:endParaRPr lang="en-NZ" dirty="0"/>
          </a:p>
        </p:txBody>
      </p:sp>
      <p:sp>
        <p:nvSpPr>
          <p:cNvPr id="5" name="Content Placeholder 4"/>
          <p:cNvSpPr>
            <a:spLocks noGrp="1"/>
          </p:cNvSpPr>
          <p:nvPr>
            <p:ph sz="half" idx="2"/>
          </p:nvPr>
        </p:nvSpPr>
        <p:spPr>
          <a:solidFill>
            <a:schemeClr val="accent2">
              <a:lumMod val="60000"/>
              <a:lumOff val="40000"/>
            </a:schemeClr>
          </a:solidFill>
        </p:spPr>
        <p:txBody>
          <a:bodyPr/>
          <a:lstStyle/>
          <a:p>
            <a:r>
              <a:rPr lang="en-NZ" dirty="0" smtClean="0"/>
              <a:t>Should the United States let Communist newspaper reporters come in here and send back to their countries news as they see it?</a:t>
            </a:r>
          </a:p>
          <a:p>
            <a:endParaRPr lang="en-NZ" dirty="0" smtClean="0"/>
          </a:p>
        </p:txBody>
      </p:sp>
      <p:sp>
        <p:nvSpPr>
          <p:cNvPr id="8" name="Text Placeholder 7"/>
          <p:cNvSpPr>
            <a:spLocks noGrp="1"/>
          </p:cNvSpPr>
          <p:nvPr>
            <p:ph type="body" sz="quarter" idx="3"/>
          </p:nvPr>
        </p:nvSpPr>
        <p:spPr>
          <a:solidFill>
            <a:schemeClr val="accent1"/>
          </a:solidFill>
        </p:spPr>
        <p:txBody>
          <a:bodyPr/>
          <a:lstStyle/>
          <a:p>
            <a:endParaRPr lang="en-NZ"/>
          </a:p>
        </p:txBody>
      </p:sp>
      <p:sp>
        <p:nvSpPr>
          <p:cNvPr id="9" name="Content Placeholder 8"/>
          <p:cNvSpPr>
            <a:spLocks noGrp="1"/>
          </p:cNvSpPr>
          <p:nvPr>
            <p:ph sz="quarter" idx="4"/>
          </p:nvPr>
        </p:nvSpPr>
        <p:spPr>
          <a:solidFill>
            <a:schemeClr val="accent1">
              <a:lumMod val="60000"/>
              <a:lumOff val="40000"/>
            </a:schemeClr>
          </a:solidFill>
        </p:spPr>
        <p:txBody>
          <a:bodyPr/>
          <a:lstStyle/>
          <a:p>
            <a:r>
              <a:rPr lang="en-NZ" dirty="0" smtClean="0"/>
              <a:t>Should a communist country like Russia let American newspaper reporters in and send back news as they see it?</a:t>
            </a:r>
            <a:endParaRPr lang="en-NZ" dirty="0"/>
          </a:p>
        </p:txBody>
      </p:sp>
    </p:spTree>
  </p:cSld>
  <p:clrMapOvr>
    <a:masterClrMapping/>
  </p:clrMapOvr>
  <p:transition>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NZ" sz="3100" dirty="0" smtClean="0"/>
              <a:t>Directional context effects. An experiment in 1950 </a:t>
            </a:r>
            <a:r>
              <a:rPr lang="en-NZ" sz="3100" dirty="0" smtClean="0">
                <a:solidFill>
                  <a:schemeClr val="bg1">
                    <a:lumMod val="65000"/>
                  </a:schemeClr>
                </a:solidFill>
              </a:rPr>
              <a:t>and 1983. </a:t>
            </a:r>
            <a:r>
              <a:rPr lang="en-NZ" sz="3100" dirty="0" smtClean="0"/>
              <a:t>The</a:t>
            </a:r>
            <a:r>
              <a:rPr lang="en-NZ" sz="3100" dirty="0" smtClean="0">
                <a:solidFill>
                  <a:schemeClr val="bg1">
                    <a:lumMod val="65000"/>
                  </a:schemeClr>
                </a:solidFill>
              </a:rPr>
              <a:t> </a:t>
            </a:r>
            <a:r>
              <a:rPr lang="en-NZ" sz="3100" dirty="0" smtClean="0"/>
              <a:t>communist and reporter questions.</a:t>
            </a:r>
            <a:endParaRPr lang="en-NZ" dirty="0"/>
          </a:p>
        </p:txBody>
      </p:sp>
      <p:sp>
        <p:nvSpPr>
          <p:cNvPr id="7" name="Text Placeholder 6"/>
          <p:cNvSpPr>
            <a:spLocks noGrp="1"/>
          </p:cNvSpPr>
          <p:nvPr>
            <p:ph type="body" idx="1"/>
          </p:nvPr>
        </p:nvSpPr>
        <p:spPr>
          <a:solidFill>
            <a:schemeClr val="accent2"/>
          </a:solidFill>
        </p:spPr>
        <p:txBody>
          <a:bodyPr/>
          <a:lstStyle/>
          <a:p>
            <a:r>
              <a:rPr lang="en-NZ" dirty="0" smtClean="0"/>
              <a:t>1950</a:t>
            </a:r>
            <a:endParaRPr lang="en-NZ" dirty="0"/>
          </a:p>
        </p:txBody>
      </p:sp>
      <p:sp>
        <p:nvSpPr>
          <p:cNvPr id="5" name="Content Placeholder 4"/>
          <p:cNvSpPr>
            <a:spLocks noGrp="1"/>
          </p:cNvSpPr>
          <p:nvPr>
            <p:ph sz="half" idx="2"/>
          </p:nvPr>
        </p:nvSpPr>
        <p:spPr>
          <a:solidFill>
            <a:schemeClr val="accent2">
              <a:lumMod val="60000"/>
              <a:lumOff val="40000"/>
            </a:schemeClr>
          </a:solidFill>
        </p:spPr>
        <p:txBody>
          <a:bodyPr/>
          <a:lstStyle/>
          <a:p>
            <a:r>
              <a:rPr lang="en-NZ" dirty="0" smtClean="0"/>
              <a:t>Should the United States let Communist newspaper reporters come in here and send back to their countries news as they see it?</a:t>
            </a:r>
          </a:p>
          <a:p>
            <a:endParaRPr lang="en-NZ" dirty="0" smtClean="0"/>
          </a:p>
        </p:txBody>
      </p:sp>
      <p:sp>
        <p:nvSpPr>
          <p:cNvPr id="8" name="Text Placeholder 7"/>
          <p:cNvSpPr>
            <a:spLocks noGrp="1"/>
          </p:cNvSpPr>
          <p:nvPr>
            <p:ph type="body" sz="quarter" idx="3"/>
          </p:nvPr>
        </p:nvSpPr>
        <p:spPr>
          <a:solidFill>
            <a:schemeClr val="accent1"/>
          </a:solidFill>
        </p:spPr>
        <p:txBody>
          <a:bodyPr/>
          <a:lstStyle/>
          <a:p>
            <a:r>
              <a:rPr lang="en-NZ" dirty="0" smtClean="0"/>
              <a:t>1950</a:t>
            </a:r>
            <a:endParaRPr lang="en-NZ" dirty="0"/>
          </a:p>
        </p:txBody>
      </p:sp>
      <p:sp>
        <p:nvSpPr>
          <p:cNvPr id="9" name="Content Placeholder 8"/>
          <p:cNvSpPr>
            <a:spLocks noGrp="1"/>
          </p:cNvSpPr>
          <p:nvPr>
            <p:ph sz="quarter" idx="4"/>
          </p:nvPr>
        </p:nvSpPr>
        <p:spPr>
          <a:solidFill>
            <a:schemeClr val="accent1">
              <a:lumMod val="60000"/>
              <a:lumOff val="40000"/>
            </a:schemeClr>
          </a:solidFill>
        </p:spPr>
        <p:txBody>
          <a:bodyPr/>
          <a:lstStyle/>
          <a:p>
            <a:r>
              <a:rPr lang="en-NZ" dirty="0" smtClean="0"/>
              <a:t>Should a communist country like Russia let American newspaper reporters in and send back news as they see it?</a:t>
            </a:r>
            <a:endParaRPr lang="en-NZ" dirty="0"/>
          </a:p>
        </p:txBody>
      </p:sp>
      <p:sp>
        <p:nvSpPr>
          <p:cNvPr id="10" name="Right Arrow 9"/>
          <p:cNvSpPr/>
          <p:nvPr/>
        </p:nvSpPr>
        <p:spPr>
          <a:xfrm>
            <a:off x="3352800" y="4114800"/>
            <a:ext cx="2209800" cy="1143000"/>
          </a:xfrm>
          <a:prstGeom prs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ight Arrow 10"/>
          <p:cNvSpPr/>
          <p:nvPr/>
        </p:nvSpPr>
        <p:spPr>
          <a:xfrm rot="10800000">
            <a:off x="3276600" y="5105400"/>
            <a:ext cx="2209800" cy="10668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p:cNvSpPr txBox="1"/>
          <p:nvPr/>
        </p:nvSpPr>
        <p:spPr>
          <a:xfrm>
            <a:off x="2362200" y="4306669"/>
            <a:ext cx="989373" cy="646331"/>
          </a:xfrm>
          <a:prstGeom prst="rect">
            <a:avLst/>
          </a:prstGeom>
          <a:noFill/>
        </p:spPr>
        <p:txBody>
          <a:bodyPr wrap="none" rtlCol="0">
            <a:spAutoFit/>
          </a:bodyPr>
          <a:lstStyle/>
          <a:p>
            <a:r>
              <a:rPr lang="en-NZ" sz="3600" b="1" dirty="0" smtClean="0"/>
              <a:t>36%</a:t>
            </a:r>
            <a:endParaRPr lang="en-NZ" sz="3600" b="1" dirty="0"/>
          </a:p>
        </p:txBody>
      </p:sp>
      <p:sp>
        <p:nvSpPr>
          <p:cNvPr id="13" name="TextBox 12"/>
          <p:cNvSpPr txBox="1"/>
          <p:nvPr/>
        </p:nvSpPr>
        <p:spPr>
          <a:xfrm>
            <a:off x="2362200" y="5297269"/>
            <a:ext cx="989373" cy="646331"/>
          </a:xfrm>
          <a:prstGeom prst="rect">
            <a:avLst/>
          </a:prstGeom>
          <a:noFill/>
        </p:spPr>
        <p:txBody>
          <a:bodyPr wrap="none" rtlCol="0">
            <a:spAutoFit/>
          </a:bodyPr>
          <a:lstStyle/>
          <a:p>
            <a:r>
              <a:rPr lang="en-NZ" sz="3600" b="1" dirty="0" smtClean="0"/>
              <a:t>73%</a:t>
            </a:r>
            <a:endParaRPr lang="en-NZ" sz="3600" b="1" dirty="0"/>
          </a:p>
        </p:txBody>
      </p:sp>
      <p:sp>
        <p:nvSpPr>
          <p:cNvPr id="14" name="TextBox 13"/>
          <p:cNvSpPr txBox="1"/>
          <p:nvPr/>
        </p:nvSpPr>
        <p:spPr>
          <a:xfrm>
            <a:off x="533400" y="4495800"/>
            <a:ext cx="1600200" cy="338554"/>
          </a:xfrm>
          <a:prstGeom prst="rect">
            <a:avLst/>
          </a:prstGeom>
          <a:noFill/>
        </p:spPr>
        <p:txBody>
          <a:bodyPr wrap="square" rtlCol="0">
            <a:spAutoFit/>
          </a:bodyPr>
          <a:lstStyle/>
          <a:p>
            <a:r>
              <a:rPr lang="en-NZ" sz="1600" dirty="0" smtClean="0">
                <a:solidFill>
                  <a:schemeClr val="bg1"/>
                </a:solidFill>
              </a:rPr>
              <a:t>When asked first</a:t>
            </a:r>
            <a:endParaRPr lang="en-NZ" sz="1600" dirty="0">
              <a:solidFill>
                <a:schemeClr val="bg1"/>
              </a:solidFill>
            </a:endParaRPr>
          </a:p>
        </p:txBody>
      </p:sp>
      <p:sp>
        <p:nvSpPr>
          <p:cNvPr id="15" name="TextBox 14"/>
          <p:cNvSpPr txBox="1"/>
          <p:nvPr/>
        </p:nvSpPr>
        <p:spPr>
          <a:xfrm>
            <a:off x="533400" y="5452646"/>
            <a:ext cx="1905000" cy="338554"/>
          </a:xfrm>
          <a:prstGeom prst="rect">
            <a:avLst/>
          </a:prstGeom>
          <a:noFill/>
        </p:spPr>
        <p:txBody>
          <a:bodyPr wrap="square" rtlCol="0">
            <a:spAutoFit/>
          </a:bodyPr>
          <a:lstStyle/>
          <a:p>
            <a:r>
              <a:rPr lang="en-NZ" sz="1600" dirty="0" smtClean="0">
                <a:solidFill>
                  <a:schemeClr val="bg1"/>
                </a:solidFill>
              </a:rPr>
              <a:t>When asked second</a:t>
            </a:r>
            <a:endParaRPr lang="en-NZ" sz="1600" dirty="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NZ" sz="3100" dirty="0" smtClean="0"/>
              <a:t>Directional context effects. An experiment in </a:t>
            </a:r>
            <a:r>
              <a:rPr lang="en-NZ" sz="3100" dirty="0" smtClean="0">
                <a:solidFill>
                  <a:schemeClr val="bg1">
                    <a:lumMod val="65000"/>
                  </a:schemeClr>
                </a:solidFill>
              </a:rPr>
              <a:t>1950 and</a:t>
            </a:r>
            <a:r>
              <a:rPr lang="en-NZ" sz="3100" dirty="0" smtClean="0"/>
              <a:t> 1983. The communist and reporter questions.</a:t>
            </a:r>
            <a:endParaRPr lang="en-NZ" dirty="0"/>
          </a:p>
        </p:txBody>
      </p:sp>
      <p:sp>
        <p:nvSpPr>
          <p:cNvPr id="7" name="Text Placeholder 6"/>
          <p:cNvSpPr>
            <a:spLocks noGrp="1"/>
          </p:cNvSpPr>
          <p:nvPr>
            <p:ph type="body" idx="1"/>
          </p:nvPr>
        </p:nvSpPr>
        <p:spPr>
          <a:solidFill>
            <a:schemeClr val="accent2"/>
          </a:solidFill>
        </p:spPr>
        <p:txBody>
          <a:bodyPr/>
          <a:lstStyle/>
          <a:p>
            <a:r>
              <a:rPr lang="en-NZ" dirty="0" smtClean="0"/>
              <a:t>1983</a:t>
            </a:r>
            <a:endParaRPr lang="en-NZ" dirty="0"/>
          </a:p>
        </p:txBody>
      </p:sp>
      <p:sp>
        <p:nvSpPr>
          <p:cNvPr id="5" name="Content Placeholder 4"/>
          <p:cNvSpPr>
            <a:spLocks noGrp="1"/>
          </p:cNvSpPr>
          <p:nvPr>
            <p:ph sz="half" idx="2"/>
          </p:nvPr>
        </p:nvSpPr>
        <p:spPr>
          <a:solidFill>
            <a:schemeClr val="accent2">
              <a:lumMod val="60000"/>
              <a:lumOff val="40000"/>
            </a:schemeClr>
          </a:solidFill>
        </p:spPr>
        <p:txBody>
          <a:bodyPr/>
          <a:lstStyle/>
          <a:p>
            <a:r>
              <a:rPr lang="en-NZ" dirty="0" smtClean="0"/>
              <a:t>Should the United States let Communist newspaper reporters come in here and send back to their countries news as they see it?</a:t>
            </a:r>
          </a:p>
          <a:p>
            <a:endParaRPr lang="en-NZ" dirty="0" smtClean="0"/>
          </a:p>
        </p:txBody>
      </p:sp>
      <p:sp>
        <p:nvSpPr>
          <p:cNvPr id="8" name="Text Placeholder 7"/>
          <p:cNvSpPr>
            <a:spLocks noGrp="1"/>
          </p:cNvSpPr>
          <p:nvPr>
            <p:ph type="body" sz="quarter" idx="3"/>
          </p:nvPr>
        </p:nvSpPr>
        <p:spPr>
          <a:solidFill>
            <a:schemeClr val="accent1"/>
          </a:solidFill>
        </p:spPr>
        <p:txBody>
          <a:bodyPr/>
          <a:lstStyle/>
          <a:p>
            <a:r>
              <a:rPr lang="en-NZ" dirty="0" smtClean="0"/>
              <a:t>1983</a:t>
            </a:r>
            <a:endParaRPr lang="en-NZ" dirty="0"/>
          </a:p>
        </p:txBody>
      </p:sp>
      <p:sp>
        <p:nvSpPr>
          <p:cNvPr id="9" name="Content Placeholder 8"/>
          <p:cNvSpPr>
            <a:spLocks noGrp="1"/>
          </p:cNvSpPr>
          <p:nvPr>
            <p:ph sz="quarter" idx="4"/>
          </p:nvPr>
        </p:nvSpPr>
        <p:spPr>
          <a:solidFill>
            <a:schemeClr val="accent1">
              <a:lumMod val="60000"/>
              <a:lumOff val="40000"/>
            </a:schemeClr>
          </a:solidFill>
        </p:spPr>
        <p:txBody>
          <a:bodyPr/>
          <a:lstStyle/>
          <a:p>
            <a:r>
              <a:rPr lang="en-NZ" dirty="0" smtClean="0"/>
              <a:t>Should a communist country like Russia let American newspaper reporters in and send back news as they see it?</a:t>
            </a:r>
            <a:endParaRPr lang="en-NZ" dirty="0"/>
          </a:p>
        </p:txBody>
      </p:sp>
      <p:sp>
        <p:nvSpPr>
          <p:cNvPr id="10" name="Right Arrow 9"/>
          <p:cNvSpPr/>
          <p:nvPr/>
        </p:nvSpPr>
        <p:spPr>
          <a:xfrm>
            <a:off x="3352800" y="4114800"/>
            <a:ext cx="2209800" cy="1143000"/>
          </a:xfrm>
          <a:prstGeom prst="rightArrow">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Right Arrow 10"/>
          <p:cNvSpPr/>
          <p:nvPr/>
        </p:nvSpPr>
        <p:spPr>
          <a:xfrm rot="10800000">
            <a:off x="3276600" y="5105400"/>
            <a:ext cx="2209800" cy="1066800"/>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2" name="TextBox 11"/>
          <p:cNvSpPr txBox="1"/>
          <p:nvPr/>
        </p:nvSpPr>
        <p:spPr>
          <a:xfrm>
            <a:off x="2362200" y="4306669"/>
            <a:ext cx="989373" cy="646331"/>
          </a:xfrm>
          <a:prstGeom prst="rect">
            <a:avLst/>
          </a:prstGeom>
          <a:noFill/>
        </p:spPr>
        <p:txBody>
          <a:bodyPr wrap="none" rtlCol="0">
            <a:spAutoFit/>
          </a:bodyPr>
          <a:lstStyle/>
          <a:p>
            <a:r>
              <a:rPr lang="en-NZ" sz="3600" b="1" dirty="0" smtClean="0"/>
              <a:t>55%</a:t>
            </a:r>
            <a:endParaRPr lang="en-NZ" sz="3600" b="1" dirty="0"/>
          </a:p>
        </p:txBody>
      </p:sp>
      <p:sp>
        <p:nvSpPr>
          <p:cNvPr id="13" name="TextBox 12"/>
          <p:cNvSpPr txBox="1"/>
          <p:nvPr/>
        </p:nvSpPr>
        <p:spPr>
          <a:xfrm>
            <a:off x="2362200" y="5297269"/>
            <a:ext cx="989373" cy="646331"/>
          </a:xfrm>
          <a:prstGeom prst="rect">
            <a:avLst/>
          </a:prstGeom>
          <a:noFill/>
        </p:spPr>
        <p:txBody>
          <a:bodyPr wrap="none" rtlCol="0">
            <a:spAutoFit/>
          </a:bodyPr>
          <a:lstStyle/>
          <a:p>
            <a:r>
              <a:rPr lang="en-NZ" sz="3600" b="1" dirty="0" smtClean="0"/>
              <a:t>75%</a:t>
            </a:r>
            <a:endParaRPr lang="en-NZ" sz="3600" b="1" dirty="0"/>
          </a:p>
        </p:txBody>
      </p:sp>
      <p:sp>
        <p:nvSpPr>
          <p:cNvPr id="14" name="TextBox 13"/>
          <p:cNvSpPr txBox="1"/>
          <p:nvPr/>
        </p:nvSpPr>
        <p:spPr>
          <a:xfrm>
            <a:off x="533400" y="4495800"/>
            <a:ext cx="1600200" cy="338554"/>
          </a:xfrm>
          <a:prstGeom prst="rect">
            <a:avLst/>
          </a:prstGeom>
          <a:noFill/>
        </p:spPr>
        <p:txBody>
          <a:bodyPr wrap="square" rtlCol="0">
            <a:spAutoFit/>
          </a:bodyPr>
          <a:lstStyle/>
          <a:p>
            <a:r>
              <a:rPr lang="en-NZ" sz="1600" dirty="0" smtClean="0">
                <a:solidFill>
                  <a:schemeClr val="bg1"/>
                </a:solidFill>
              </a:rPr>
              <a:t>When asked first</a:t>
            </a:r>
            <a:endParaRPr lang="en-NZ" sz="1600" dirty="0">
              <a:solidFill>
                <a:schemeClr val="bg1"/>
              </a:solidFill>
            </a:endParaRPr>
          </a:p>
        </p:txBody>
      </p:sp>
      <p:sp>
        <p:nvSpPr>
          <p:cNvPr id="15" name="TextBox 14"/>
          <p:cNvSpPr txBox="1"/>
          <p:nvPr/>
        </p:nvSpPr>
        <p:spPr>
          <a:xfrm>
            <a:off x="533400" y="5452646"/>
            <a:ext cx="1905000" cy="338554"/>
          </a:xfrm>
          <a:prstGeom prst="rect">
            <a:avLst/>
          </a:prstGeom>
          <a:noFill/>
        </p:spPr>
        <p:txBody>
          <a:bodyPr wrap="square" rtlCol="0">
            <a:spAutoFit/>
          </a:bodyPr>
          <a:lstStyle/>
          <a:p>
            <a:r>
              <a:rPr lang="en-NZ" sz="1600" dirty="0" smtClean="0">
                <a:solidFill>
                  <a:schemeClr val="bg1"/>
                </a:solidFill>
              </a:rPr>
              <a:t>When asked second</a:t>
            </a:r>
            <a:endParaRPr lang="en-NZ" sz="1600" dirty="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NZ" dirty="0" smtClean="0"/>
              <a:t>Types of contextual effect</a:t>
            </a:r>
            <a:endParaRPr lang="en-NZ" dirty="0"/>
          </a:p>
        </p:txBody>
      </p:sp>
      <p:sp>
        <p:nvSpPr>
          <p:cNvPr id="8" name="Content Placeholder 7"/>
          <p:cNvSpPr>
            <a:spLocks noGrp="1"/>
          </p:cNvSpPr>
          <p:nvPr>
            <p:ph idx="1"/>
          </p:nvPr>
        </p:nvSpPr>
        <p:spPr/>
        <p:txBody>
          <a:bodyPr>
            <a:normAutofit/>
          </a:bodyPr>
          <a:lstStyle/>
          <a:p>
            <a:r>
              <a:rPr lang="en-NZ" sz="2800" dirty="0" smtClean="0"/>
              <a:t>Retrieval effects. (Different answers if you come in cold versus easing your way into the subject.)</a:t>
            </a:r>
          </a:p>
          <a:p>
            <a:r>
              <a:rPr lang="en-NZ" sz="2800" dirty="0" smtClean="0"/>
              <a:t>Correlation context effects on judgement</a:t>
            </a:r>
          </a:p>
          <a:p>
            <a:pPr lvl="1"/>
            <a:r>
              <a:rPr lang="en-NZ" sz="2400" dirty="0" smtClean="0"/>
              <a:t>Assimilation effects – context drives up support for a position. (Such as the communist reporter questions. )</a:t>
            </a:r>
          </a:p>
          <a:p>
            <a:pPr lvl="1"/>
            <a:r>
              <a:rPr lang="en-NZ" sz="2400" dirty="0" smtClean="0"/>
              <a:t>Contrast effects – when general questions follow specific questions. (How happy is your marriage? How happy are you in life generally?)</a:t>
            </a:r>
            <a:endParaRPr lang="en-NZ" sz="2400" dirty="0"/>
          </a:p>
        </p:txBody>
      </p:sp>
    </p:spTree>
  </p:cSld>
  <p:clrMapOvr>
    <a:masterClrMapping/>
  </p:clrMapOvr>
  <p:transition>
    <p:randomBar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NZ" dirty="0" smtClean="0"/>
              <a:t>Do you favour or oppose the passage of the Monetary Control Bill?</a:t>
            </a:r>
            <a:endParaRPr lang="en-NZ" dirty="0"/>
          </a:p>
        </p:txBody>
      </p:sp>
      <p:sp>
        <p:nvSpPr>
          <p:cNvPr id="7" name="Text Placeholder 6"/>
          <p:cNvSpPr>
            <a:spLocks noGrp="1"/>
          </p:cNvSpPr>
          <p:nvPr>
            <p:ph type="body" idx="1"/>
          </p:nvPr>
        </p:nvSpPr>
        <p:spPr>
          <a:solidFill>
            <a:schemeClr val="accent3">
              <a:lumMod val="75000"/>
            </a:schemeClr>
          </a:solidFill>
        </p:spPr>
        <p:txBody>
          <a:bodyPr/>
          <a:lstStyle/>
          <a:p>
            <a:r>
              <a:rPr lang="en-NZ" dirty="0" smtClean="0">
                <a:solidFill>
                  <a:schemeClr val="bg1"/>
                </a:solidFill>
              </a:rPr>
              <a:t>Preceding block of questions</a:t>
            </a:r>
            <a:endParaRPr lang="en-NZ" dirty="0">
              <a:solidFill>
                <a:schemeClr val="bg1"/>
              </a:solidFill>
            </a:endParaRPr>
          </a:p>
        </p:txBody>
      </p:sp>
      <p:sp>
        <p:nvSpPr>
          <p:cNvPr id="5" name="Content Placeholder 4"/>
          <p:cNvSpPr>
            <a:spLocks noGrp="1"/>
          </p:cNvSpPr>
          <p:nvPr>
            <p:ph sz="half" idx="2"/>
          </p:nvPr>
        </p:nvSpPr>
        <p:spPr>
          <a:solidFill>
            <a:schemeClr val="accent3">
              <a:lumMod val="60000"/>
              <a:lumOff val="40000"/>
            </a:schemeClr>
          </a:solidFill>
        </p:spPr>
        <p:txBody>
          <a:bodyPr/>
          <a:lstStyle/>
          <a:p>
            <a:endParaRPr lang="en-NZ" dirty="0" smtClean="0"/>
          </a:p>
        </p:txBody>
      </p:sp>
      <p:sp>
        <p:nvSpPr>
          <p:cNvPr id="8" name="Text Placeholder 7"/>
          <p:cNvSpPr>
            <a:spLocks noGrp="1"/>
          </p:cNvSpPr>
          <p:nvPr>
            <p:ph type="body" sz="quarter" idx="3"/>
          </p:nvPr>
        </p:nvSpPr>
        <p:spPr>
          <a:solidFill>
            <a:schemeClr val="accent1"/>
          </a:solidFill>
        </p:spPr>
        <p:txBody>
          <a:bodyPr>
            <a:normAutofit fontScale="77500" lnSpcReduction="20000"/>
          </a:bodyPr>
          <a:lstStyle/>
          <a:p>
            <a:r>
              <a:rPr lang="en-NZ" dirty="0" smtClean="0">
                <a:solidFill>
                  <a:schemeClr val="bg1"/>
                </a:solidFill>
              </a:rPr>
              <a:t>Do you favour or oppose the passage of the Monetary Control Bill?</a:t>
            </a:r>
            <a:endParaRPr lang="en-NZ" dirty="0">
              <a:solidFill>
                <a:schemeClr val="bg1"/>
              </a:solidFill>
            </a:endParaRPr>
          </a:p>
        </p:txBody>
      </p:sp>
      <p:sp>
        <p:nvSpPr>
          <p:cNvPr id="10" name="Right Arrow 9"/>
          <p:cNvSpPr/>
          <p:nvPr/>
        </p:nvSpPr>
        <p:spPr>
          <a:xfrm>
            <a:off x="1066800" y="2438400"/>
            <a:ext cx="4495800" cy="1143000"/>
          </a:xfrm>
          <a:prstGeom prst="rightArrow">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NEUTRAL QUESTIONS FIRST</a:t>
            </a:r>
            <a:endParaRPr lang="en-NZ" dirty="0"/>
          </a:p>
        </p:txBody>
      </p:sp>
      <p:sp>
        <p:nvSpPr>
          <p:cNvPr id="12" name="TextBox 11"/>
          <p:cNvSpPr txBox="1"/>
          <p:nvPr/>
        </p:nvSpPr>
        <p:spPr>
          <a:xfrm>
            <a:off x="5715000" y="2667000"/>
            <a:ext cx="989373" cy="646331"/>
          </a:xfrm>
          <a:prstGeom prst="rect">
            <a:avLst/>
          </a:prstGeom>
          <a:noFill/>
        </p:spPr>
        <p:txBody>
          <a:bodyPr wrap="none" rtlCol="0">
            <a:spAutoFit/>
          </a:bodyPr>
          <a:lstStyle/>
          <a:p>
            <a:r>
              <a:rPr lang="en-NZ" sz="3600" b="1" dirty="0" smtClean="0"/>
              <a:t>25%</a:t>
            </a:r>
            <a:endParaRPr lang="en-NZ" sz="3600" b="1" dirty="0"/>
          </a:p>
        </p:txBody>
      </p:sp>
      <p:sp>
        <p:nvSpPr>
          <p:cNvPr id="16" name="Right Arrow 15"/>
          <p:cNvSpPr/>
          <p:nvPr/>
        </p:nvSpPr>
        <p:spPr>
          <a:xfrm>
            <a:off x="1066800" y="3657600"/>
            <a:ext cx="4495800" cy="1143000"/>
          </a:xfrm>
          <a:prstGeom prst="rightArrow">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SCATTERED INFLATION QUESTIONS FIRST</a:t>
            </a:r>
            <a:endParaRPr lang="en-NZ" dirty="0"/>
          </a:p>
        </p:txBody>
      </p:sp>
      <p:sp>
        <p:nvSpPr>
          <p:cNvPr id="17" name="TextBox 16"/>
          <p:cNvSpPr txBox="1"/>
          <p:nvPr/>
        </p:nvSpPr>
        <p:spPr>
          <a:xfrm>
            <a:off x="5715000" y="3886200"/>
            <a:ext cx="989373" cy="646331"/>
          </a:xfrm>
          <a:prstGeom prst="rect">
            <a:avLst/>
          </a:prstGeom>
          <a:noFill/>
        </p:spPr>
        <p:txBody>
          <a:bodyPr wrap="none" rtlCol="0">
            <a:spAutoFit/>
          </a:bodyPr>
          <a:lstStyle/>
          <a:p>
            <a:r>
              <a:rPr lang="en-NZ" sz="3600" b="1" dirty="0" smtClean="0"/>
              <a:t>20%</a:t>
            </a:r>
            <a:endParaRPr lang="en-NZ" sz="3600" b="1" dirty="0"/>
          </a:p>
        </p:txBody>
      </p:sp>
      <p:sp>
        <p:nvSpPr>
          <p:cNvPr id="18" name="Right Arrow 17"/>
          <p:cNvSpPr/>
          <p:nvPr/>
        </p:nvSpPr>
        <p:spPr>
          <a:xfrm>
            <a:off x="1066800" y="4876800"/>
            <a:ext cx="4495800" cy="1143000"/>
          </a:xfrm>
          <a:prstGeom prst="rightArrow">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dirty="0" smtClean="0"/>
              <a:t>BLOCK OF INFLATION QUESTION FIRST</a:t>
            </a:r>
            <a:endParaRPr lang="en-NZ" dirty="0"/>
          </a:p>
        </p:txBody>
      </p:sp>
      <p:sp>
        <p:nvSpPr>
          <p:cNvPr id="19" name="TextBox 18"/>
          <p:cNvSpPr txBox="1"/>
          <p:nvPr/>
        </p:nvSpPr>
        <p:spPr>
          <a:xfrm>
            <a:off x="5715000" y="5105400"/>
            <a:ext cx="989373" cy="646331"/>
          </a:xfrm>
          <a:prstGeom prst="rect">
            <a:avLst/>
          </a:prstGeom>
          <a:noFill/>
        </p:spPr>
        <p:txBody>
          <a:bodyPr wrap="none" rtlCol="0">
            <a:spAutoFit/>
          </a:bodyPr>
          <a:lstStyle/>
          <a:p>
            <a:r>
              <a:rPr lang="en-NZ" sz="3600" b="1" dirty="0" smtClean="0"/>
              <a:t>18%</a:t>
            </a:r>
            <a:endParaRPr lang="en-NZ" sz="3600" b="1" dirty="0"/>
          </a:p>
        </p:txBody>
      </p:sp>
      <p:sp>
        <p:nvSpPr>
          <p:cNvPr id="20" name="TextBox 19"/>
          <p:cNvSpPr txBox="1"/>
          <p:nvPr/>
        </p:nvSpPr>
        <p:spPr>
          <a:xfrm>
            <a:off x="5638800" y="2286000"/>
            <a:ext cx="1066800" cy="369332"/>
          </a:xfrm>
          <a:prstGeom prst="rect">
            <a:avLst/>
          </a:prstGeom>
          <a:noFill/>
        </p:spPr>
        <p:txBody>
          <a:bodyPr wrap="square" rtlCol="0">
            <a:spAutoFit/>
          </a:bodyPr>
          <a:lstStyle/>
          <a:p>
            <a:r>
              <a:rPr lang="en-NZ" dirty="0" smtClean="0"/>
              <a:t>OPPOSE</a:t>
            </a:r>
            <a:endParaRPr lang="en-NZ" dirty="0"/>
          </a:p>
        </p:txBody>
      </p:sp>
      <p:sp>
        <p:nvSpPr>
          <p:cNvPr id="21" name="TextBox 20"/>
          <p:cNvSpPr txBox="1"/>
          <p:nvPr/>
        </p:nvSpPr>
        <p:spPr>
          <a:xfrm>
            <a:off x="6705600" y="2286000"/>
            <a:ext cx="1066800" cy="369332"/>
          </a:xfrm>
          <a:prstGeom prst="rect">
            <a:avLst/>
          </a:prstGeom>
          <a:noFill/>
        </p:spPr>
        <p:txBody>
          <a:bodyPr wrap="square" rtlCol="0">
            <a:spAutoFit/>
          </a:bodyPr>
          <a:lstStyle/>
          <a:p>
            <a:r>
              <a:rPr lang="en-NZ" dirty="0" smtClean="0"/>
              <a:t>FAVOUR</a:t>
            </a:r>
            <a:endParaRPr lang="en-NZ" dirty="0"/>
          </a:p>
        </p:txBody>
      </p:sp>
      <p:sp>
        <p:nvSpPr>
          <p:cNvPr id="22" name="TextBox 21"/>
          <p:cNvSpPr txBox="1"/>
          <p:nvPr/>
        </p:nvSpPr>
        <p:spPr>
          <a:xfrm>
            <a:off x="7696200" y="2328446"/>
            <a:ext cx="1447800" cy="338554"/>
          </a:xfrm>
          <a:prstGeom prst="rect">
            <a:avLst/>
          </a:prstGeom>
          <a:noFill/>
        </p:spPr>
        <p:txBody>
          <a:bodyPr wrap="square" rtlCol="0">
            <a:spAutoFit/>
          </a:bodyPr>
          <a:lstStyle/>
          <a:p>
            <a:r>
              <a:rPr lang="en-NZ" sz="1600" dirty="0" smtClean="0">
                <a:solidFill>
                  <a:schemeClr val="bg1">
                    <a:lumMod val="50000"/>
                  </a:schemeClr>
                </a:solidFill>
              </a:rPr>
              <a:t>DON’T KNOW</a:t>
            </a:r>
            <a:endParaRPr lang="en-NZ" sz="1600" dirty="0">
              <a:solidFill>
                <a:schemeClr val="bg1">
                  <a:lumMod val="50000"/>
                </a:schemeClr>
              </a:solidFill>
            </a:endParaRPr>
          </a:p>
        </p:txBody>
      </p:sp>
      <p:sp>
        <p:nvSpPr>
          <p:cNvPr id="23" name="TextBox 22"/>
          <p:cNvSpPr txBox="1"/>
          <p:nvPr/>
        </p:nvSpPr>
        <p:spPr>
          <a:xfrm>
            <a:off x="6783027" y="2667000"/>
            <a:ext cx="989373" cy="646331"/>
          </a:xfrm>
          <a:prstGeom prst="rect">
            <a:avLst/>
          </a:prstGeom>
          <a:noFill/>
        </p:spPr>
        <p:txBody>
          <a:bodyPr wrap="none" rtlCol="0">
            <a:spAutoFit/>
          </a:bodyPr>
          <a:lstStyle/>
          <a:p>
            <a:r>
              <a:rPr lang="en-NZ" sz="3600" b="1" dirty="0" smtClean="0">
                <a:solidFill>
                  <a:schemeClr val="accent1"/>
                </a:solidFill>
              </a:rPr>
              <a:t>13%</a:t>
            </a:r>
            <a:endParaRPr lang="en-NZ" sz="3600" b="1" dirty="0">
              <a:solidFill>
                <a:schemeClr val="accent1"/>
              </a:solidFill>
            </a:endParaRPr>
          </a:p>
        </p:txBody>
      </p:sp>
      <p:sp>
        <p:nvSpPr>
          <p:cNvPr id="24" name="TextBox 23"/>
          <p:cNvSpPr txBox="1"/>
          <p:nvPr/>
        </p:nvSpPr>
        <p:spPr>
          <a:xfrm>
            <a:off x="6783027" y="3886200"/>
            <a:ext cx="859531" cy="646331"/>
          </a:xfrm>
          <a:prstGeom prst="rect">
            <a:avLst/>
          </a:prstGeom>
          <a:noFill/>
        </p:spPr>
        <p:txBody>
          <a:bodyPr wrap="none" rtlCol="0">
            <a:spAutoFit/>
          </a:bodyPr>
          <a:lstStyle/>
          <a:p>
            <a:r>
              <a:rPr lang="en-NZ" sz="3600" b="1" dirty="0" smtClean="0"/>
              <a:t> </a:t>
            </a:r>
            <a:r>
              <a:rPr lang="en-NZ" sz="3600" b="1" dirty="0" smtClean="0">
                <a:solidFill>
                  <a:schemeClr val="accent1"/>
                </a:solidFill>
              </a:rPr>
              <a:t>9%</a:t>
            </a:r>
            <a:endParaRPr lang="en-NZ" sz="3600" b="1" dirty="0">
              <a:solidFill>
                <a:schemeClr val="accent1"/>
              </a:solidFill>
            </a:endParaRPr>
          </a:p>
        </p:txBody>
      </p:sp>
      <p:sp>
        <p:nvSpPr>
          <p:cNvPr id="25" name="TextBox 24"/>
          <p:cNvSpPr txBox="1"/>
          <p:nvPr/>
        </p:nvSpPr>
        <p:spPr>
          <a:xfrm>
            <a:off x="6783027" y="5105400"/>
            <a:ext cx="989373" cy="646331"/>
          </a:xfrm>
          <a:prstGeom prst="rect">
            <a:avLst/>
          </a:prstGeom>
          <a:noFill/>
        </p:spPr>
        <p:txBody>
          <a:bodyPr wrap="none" rtlCol="0">
            <a:spAutoFit/>
          </a:bodyPr>
          <a:lstStyle/>
          <a:p>
            <a:r>
              <a:rPr lang="en-NZ" sz="3600" b="1" dirty="0" smtClean="0">
                <a:solidFill>
                  <a:schemeClr val="accent1"/>
                </a:solidFill>
              </a:rPr>
              <a:t>28%</a:t>
            </a:r>
            <a:endParaRPr lang="en-NZ" sz="3600" b="1" dirty="0">
              <a:solidFill>
                <a:schemeClr val="accent1"/>
              </a:solidFill>
            </a:endParaRPr>
          </a:p>
        </p:txBody>
      </p:sp>
      <p:sp>
        <p:nvSpPr>
          <p:cNvPr id="26" name="TextBox 25"/>
          <p:cNvSpPr txBox="1"/>
          <p:nvPr/>
        </p:nvSpPr>
        <p:spPr>
          <a:xfrm>
            <a:off x="7849827" y="2667000"/>
            <a:ext cx="989373" cy="646331"/>
          </a:xfrm>
          <a:prstGeom prst="rect">
            <a:avLst/>
          </a:prstGeom>
          <a:noFill/>
        </p:spPr>
        <p:txBody>
          <a:bodyPr wrap="none" rtlCol="0">
            <a:spAutoFit/>
          </a:bodyPr>
          <a:lstStyle/>
          <a:p>
            <a:r>
              <a:rPr lang="en-NZ" sz="3600" b="1" dirty="0" smtClean="0"/>
              <a:t>63%</a:t>
            </a:r>
            <a:endParaRPr lang="en-NZ" sz="3600" b="1" dirty="0"/>
          </a:p>
        </p:txBody>
      </p:sp>
      <p:sp>
        <p:nvSpPr>
          <p:cNvPr id="27" name="TextBox 26"/>
          <p:cNvSpPr txBox="1"/>
          <p:nvPr/>
        </p:nvSpPr>
        <p:spPr>
          <a:xfrm>
            <a:off x="7849827" y="3886200"/>
            <a:ext cx="989373" cy="646331"/>
          </a:xfrm>
          <a:prstGeom prst="rect">
            <a:avLst/>
          </a:prstGeom>
          <a:noFill/>
        </p:spPr>
        <p:txBody>
          <a:bodyPr wrap="none" rtlCol="0">
            <a:spAutoFit/>
          </a:bodyPr>
          <a:lstStyle/>
          <a:p>
            <a:r>
              <a:rPr lang="en-NZ" sz="3600" b="1" dirty="0" smtClean="0"/>
              <a:t>71%</a:t>
            </a:r>
            <a:endParaRPr lang="en-NZ" sz="3600" b="1" dirty="0"/>
          </a:p>
        </p:txBody>
      </p:sp>
      <p:sp>
        <p:nvSpPr>
          <p:cNvPr id="28" name="TextBox 27"/>
          <p:cNvSpPr txBox="1"/>
          <p:nvPr/>
        </p:nvSpPr>
        <p:spPr>
          <a:xfrm>
            <a:off x="7849827" y="5105400"/>
            <a:ext cx="989373" cy="646331"/>
          </a:xfrm>
          <a:prstGeom prst="rect">
            <a:avLst/>
          </a:prstGeom>
          <a:noFill/>
        </p:spPr>
        <p:txBody>
          <a:bodyPr wrap="none" rtlCol="0">
            <a:spAutoFit/>
          </a:bodyPr>
          <a:lstStyle/>
          <a:p>
            <a:r>
              <a:rPr lang="en-NZ" sz="3600" b="1" dirty="0" smtClean="0"/>
              <a:t>55%</a:t>
            </a:r>
            <a:endParaRPr lang="en-NZ" sz="3600" b="1" dirty="0"/>
          </a:p>
        </p:txBody>
      </p:sp>
      <p:sp>
        <p:nvSpPr>
          <p:cNvPr id="29" name="Rectangle 28"/>
          <p:cNvSpPr/>
          <p:nvPr/>
        </p:nvSpPr>
        <p:spPr>
          <a:xfrm>
            <a:off x="152400" y="3581400"/>
            <a:ext cx="8991600" cy="27432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0" name="Rectangle 29"/>
          <p:cNvSpPr/>
          <p:nvPr/>
        </p:nvSpPr>
        <p:spPr>
          <a:xfrm>
            <a:off x="152400" y="4876800"/>
            <a:ext cx="8991600" cy="14478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2" fill="hold" grpId="0" nodeType="clickEffect">
                                  <p:stCondLst>
                                    <p:cond delay="0"/>
                                  </p:stCondLst>
                                  <p:childTnLst>
                                    <p:anim calcmode="lin" valueType="num">
                                      <p:cBhvr additive="base">
                                        <p:cTn id="6" dur="2000"/>
                                        <p:tgtEl>
                                          <p:spTgt spid="29"/>
                                        </p:tgtEl>
                                        <p:attrNameLst>
                                          <p:attrName>ppt_x</p:attrName>
                                        </p:attrNameLst>
                                      </p:cBhvr>
                                      <p:tavLst>
                                        <p:tav tm="0">
                                          <p:val>
                                            <p:strVal val="ppt_x"/>
                                          </p:val>
                                        </p:tav>
                                        <p:tav tm="100000">
                                          <p:val>
                                            <p:strVal val="1+ppt_w/2"/>
                                          </p:val>
                                        </p:tav>
                                      </p:tavLst>
                                    </p:anim>
                                    <p:anim calcmode="lin" valueType="num">
                                      <p:cBhvr additive="base">
                                        <p:cTn id="7" dur="2000"/>
                                        <p:tgtEl>
                                          <p:spTgt spid="29"/>
                                        </p:tgtEl>
                                        <p:attrNameLst>
                                          <p:attrName>ppt_y</p:attrName>
                                        </p:attrNameLst>
                                      </p:cBhvr>
                                      <p:tavLst>
                                        <p:tav tm="0">
                                          <p:val>
                                            <p:strVal val="ppt_y"/>
                                          </p:val>
                                        </p:tav>
                                        <p:tav tm="100000">
                                          <p:val>
                                            <p:strVal val="ppt_y"/>
                                          </p:val>
                                        </p:tav>
                                      </p:tavLst>
                                    </p:anim>
                                    <p:set>
                                      <p:cBhvr>
                                        <p:cTn id="8" dur="1" fill="hold">
                                          <p:stCondLst>
                                            <p:cond delay="1999"/>
                                          </p:stCondLst>
                                        </p:cTn>
                                        <p:tgtEl>
                                          <p:spTgt spid="2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0" nodeType="clickEffect">
                                  <p:stCondLst>
                                    <p:cond delay="0"/>
                                  </p:stCondLst>
                                  <p:childTnLst>
                                    <p:anim calcmode="lin" valueType="num">
                                      <p:cBhvr additive="base">
                                        <p:cTn id="12" dur="2000"/>
                                        <p:tgtEl>
                                          <p:spTgt spid="30"/>
                                        </p:tgtEl>
                                        <p:attrNameLst>
                                          <p:attrName>ppt_x</p:attrName>
                                        </p:attrNameLst>
                                      </p:cBhvr>
                                      <p:tavLst>
                                        <p:tav tm="0">
                                          <p:val>
                                            <p:strVal val="ppt_x"/>
                                          </p:val>
                                        </p:tav>
                                        <p:tav tm="100000">
                                          <p:val>
                                            <p:strVal val="1+ppt_w/2"/>
                                          </p:val>
                                        </p:tav>
                                      </p:tavLst>
                                    </p:anim>
                                    <p:anim calcmode="lin" valueType="num">
                                      <p:cBhvr additive="base">
                                        <p:cTn id="13" dur="2000"/>
                                        <p:tgtEl>
                                          <p:spTgt spid="30"/>
                                        </p:tgtEl>
                                        <p:attrNameLst>
                                          <p:attrName>ppt_y</p:attrName>
                                        </p:attrNameLst>
                                      </p:cBhvr>
                                      <p:tavLst>
                                        <p:tav tm="0">
                                          <p:val>
                                            <p:strVal val="ppt_y"/>
                                          </p:val>
                                        </p:tav>
                                        <p:tav tm="100000">
                                          <p:val>
                                            <p:strVal val="ppt_y"/>
                                          </p:val>
                                        </p:tav>
                                      </p:tavLst>
                                    </p:anim>
                                    <p:set>
                                      <p:cBhvr>
                                        <p:cTn id="14" dur="1" fill="hold">
                                          <p:stCondLst>
                                            <p:cond delay="19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ounded Rectangle 4"/>
          <p:cNvSpPr/>
          <p:nvPr/>
        </p:nvSpPr>
        <p:spPr>
          <a:xfrm>
            <a:off x="6553200" y="1447800"/>
            <a:ext cx="2286000" cy="68580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tx1"/>
                </a:solidFill>
                <a:latin typeface="Courier New" pitchFamily="49" charset="0"/>
                <a:cs typeface="Courier New" pitchFamily="49" charset="0"/>
              </a:rPr>
              <a:t>CHECKLIST</a:t>
            </a:r>
          </a:p>
          <a:p>
            <a:pPr algn="ctr"/>
            <a:endParaRPr lang="en-NZ" dirty="0"/>
          </a:p>
        </p:txBody>
      </p:sp>
      <p:sp>
        <p:nvSpPr>
          <p:cNvPr id="6" name="Title 1"/>
          <p:cNvSpPr txBox="1">
            <a:spLocks/>
          </p:cNvSpPr>
          <p:nvPr/>
        </p:nvSpPr>
        <p:spPr>
          <a:xfrm>
            <a:off x="609600" y="381000"/>
            <a:ext cx="8229600" cy="114300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NZ" sz="2400" b="1" i="0" u="none" strike="noStrike" kern="1200" cap="none" spc="0" normalizeH="0" baseline="0" noProof="0" smtClean="0">
                <a:ln>
                  <a:noFill/>
                </a:ln>
                <a:solidFill>
                  <a:schemeClr val="bg1"/>
                </a:solidFill>
                <a:effectLst/>
                <a:uLnTx/>
                <a:uFillTx/>
                <a:latin typeface="Courier New" pitchFamily="49" charset="0"/>
                <a:ea typeface="+mj-ea"/>
                <a:cs typeface="Courier New" pitchFamily="49" charset="0"/>
              </a:rPr>
              <a:t>Checklist for professionals</a:t>
            </a:r>
            <a:endParaRPr kumimoji="0" lang="en-NZ" sz="2400" b="1" i="0" u="none" strike="noStrike" kern="1200" cap="none" spc="0" normalizeH="0" baseline="0" noProof="0" dirty="0" smtClean="0">
              <a:ln>
                <a:noFill/>
              </a:ln>
              <a:solidFill>
                <a:schemeClr val="bg1"/>
              </a:solidFill>
              <a:effectLst/>
              <a:uLnTx/>
              <a:uFillTx/>
              <a:latin typeface="Courier New" pitchFamily="49" charset="0"/>
              <a:ea typeface="+mj-ea"/>
              <a:cs typeface="Courier New" pitchFamily="49" charset="0"/>
            </a:endParaRPr>
          </a:p>
        </p:txBody>
      </p:sp>
      <p:sp>
        <p:nvSpPr>
          <p:cNvPr id="7" name="Content Placeholder 2"/>
          <p:cNvSpPr txBox="1">
            <a:spLocks/>
          </p:cNvSpPr>
          <p:nvPr/>
        </p:nvSpPr>
        <p:spPr>
          <a:xfrm>
            <a:off x="609600" y="1752600"/>
            <a:ext cx="8229600" cy="4525963"/>
          </a:xfrm>
          <a:prstGeom prst="rect">
            <a:avLst/>
          </a:prstGeom>
          <a:solidFill>
            <a:schemeClr val="bg1"/>
          </a:solidFill>
          <a:effectLst>
            <a:outerShdw blurRad="50800" dist="38100" dir="2700000" algn="tl" rotWithShape="0">
              <a:prstClr val="black">
                <a:alpha val="40000"/>
              </a:prstClr>
            </a:outerShdw>
          </a:effectLst>
        </p:spPr>
        <p:txBody>
          <a:bodyPr vert="horz" lIns="91440" tIns="45720" rIns="91440" bIns="45720" rtlCol="0">
            <a:normAutofit fontScale="8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NZ" sz="24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NZ" sz="2800" b="1" dirty="0" smtClean="0">
                <a:latin typeface="Tekton Pro Cond" pitchFamily="34" charset="0"/>
                <a:cs typeface="Courier New" pitchFamily="49" charset="0"/>
              </a:rPr>
              <a:t>Just generally, try an ease respondents into a topic – give them a moment to get into survey mode, and to retrieve the subject matter cognitively. A good role for the intro-text.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NZ" sz="2800" b="1" dirty="0" smtClean="0">
                <a:latin typeface="Tekton Pro Cond" pitchFamily="34" charset="0"/>
                <a:cs typeface="Courier New" pitchFamily="49" charset="0"/>
              </a:rPr>
              <a:t>Try to design questionnaires that go from general to specific – from macro to micro.</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NZ" sz="2800" b="1" dirty="0" smtClean="0">
                <a:latin typeface="Tekton Pro Cond" pitchFamily="34" charset="0"/>
                <a:cs typeface="Courier New" pitchFamily="49" charset="0"/>
              </a:rPr>
              <a:t>Test or allow for order effects.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NZ" sz="2800" b="1" dirty="0" smtClean="0">
                <a:latin typeface="Tekton Pro Cond" pitchFamily="34" charset="0"/>
                <a:cs typeface="Courier New" pitchFamily="49" charset="0"/>
              </a:rPr>
              <a:t>Sometimes there’s no way around it – you end up with  a reporter/communist moment and neither question “belongs” in front.  Then one solution is to reword both questions – “some people say this, others say that...what do you feel about letting reporters in?”</a:t>
            </a:r>
          </a:p>
        </p:txBody>
      </p:sp>
    </p:spTree>
  </p:cSld>
  <p:clrMapOvr>
    <a:masterClrMapping/>
  </p:clrMapOvr>
  <p:transition>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a:ln w="9525">
            <a:noFill/>
            <a:miter lim="800000"/>
            <a:headEnd/>
            <a:tailEnd/>
          </a:ln>
        </p:spPr>
      </p:pic>
      <p:sp>
        <p:nvSpPr>
          <p:cNvPr id="4" name="Title 3"/>
          <p:cNvSpPr>
            <a:spLocks noGrp="1"/>
          </p:cNvSpPr>
          <p:nvPr>
            <p:ph type="title"/>
          </p:nvPr>
        </p:nvSpPr>
        <p:spPr>
          <a:effectLst>
            <a:outerShdw blurRad="50800" dist="38100" dir="2700000" algn="tl" rotWithShape="0">
              <a:prstClr val="black">
                <a:alpha val="40000"/>
              </a:prstClr>
            </a:outerShdw>
          </a:effectLst>
        </p:spPr>
        <p:txBody>
          <a:bodyPr/>
          <a:lstStyle/>
          <a:p>
            <a:r>
              <a:rPr lang="en-NZ" dirty="0" smtClean="0">
                <a:solidFill>
                  <a:schemeClr val="bg1"/>
                </a:solidFill>
              </a:rPr>
              <a:t>DISCUSSION THREE</a:t>
            </a:r>
            <a:endParaRPr lang="en-NZ" dirty="0">
              <a:solidFill>
                <a:schemeClr val="bg1"/>
              </a:solidFill>
            </a:endParaRPr>
          </a:p>
        </p:txBody>
      </p:sp>
      <p:sp>
        <p:nvSpPr>
          <p:cNvPr id="5" name="Text Placeholder 4"/>
          <p:cNvSpPr>
            <a:spLocks noGrp="1"/>
          </p:cNvSpPr>
          <p:nvPr>
            <p:ph type="body" idx="1"/>
          </p:nvPr>
        </p:nvSpPr>
        <p:spPr/>
        <p:txBody>
          <a:bodyPr/>
          <a:lstStyle/>
          <a:p>
            <a:pPr marL="0" lvl="1"/>
            <a:r>
              <a:rPr lang="en-NZ" dirty="0" smtClean="0">
                <a:solidFill>
                  <a:schemeClr val="bg1"/>
                </a:solidFill>
              </a:rPr>
              <a:t>Framing effects – at a more micro level </a:t>
            </a:r>
            <a:r>
              <a:rPr lang="en-NZ" i="1" dirty="0" smtClean="0">
                <a:solidFill>
                  <a:schemeClr val="bg1"/>
                </a:solidFill>
              </a:rPr>
              <a:t>within</a:t>
            </a:r>
            <a:r>
              <a:rPr lang="en-NZ" dirty="0" smtClean="0">
                <a:solidFill>
                  <a:schemeClr val="bg1"/>
                </a:solidFill>
              </a:rPr>
              <a:t> the question.</a:t>
            </a:r>
          </a:p>
        </p:txBody>
      </p:sp>
      <p:sp>
        <p:nvSpPr>
          <p:cNvPr id="6" name="Rectangle 5"/>
          <p:cNvSpPr/>
          <p:nvPr/>
        </p:nvSpPr>
        <p:spPr>
          <a:xfrm>
            <a:off x="0" y="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descr="SAVONG 3 2 2011010.jpg"/>
          <p:cNvPicPr>
            <a:picLocks noChangeAspect="1"/>
          </p:cNvPicPr>
          <p:nvPr/>
        </p:nvPicPr>
        <p:blipFill>
          <a:blip r:embed="rId3" cstate="print"/>
          <a:srcRect l="13305" t="23333" r="17891"/>
          <a:stretch>
            <a:fillRect/>
          </a:stretch>
        </p:blipFill>
        <p:spPr>
          <a:xfrm>
            <a:off x="4876800" y="1752600"/>
            <a:ext cx="1490870" cy="2286000"/>
          </a:xfrm>
          <a:prstGeom prst="rect">
            <a:avLst/>
          </a:prstGeom>
          <a:effectLst>
            <a:outerShdw blurRad="50800" dist="38100" dir="2700000" algn="tl" rotWithShape="0">
              <a:prstClr val="black">
                <a:alpha val="40000"/>
              </a:prstClr>
            </a:outerShdw>
          </a:effectLst>
        </p:spPr>
      </p:pic>
    </p:spTree>
  </p:cSld>
  <p:clrMapOvr>
    <a:masterClrMapping/>
  </p:clrMapOvr>
  <p:transition>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600" b="1" dirty="0" smtClean="0"/>
              <a:t>Six Sources of Bias and error – six simple things that can badly skew your results.</a:t>
            </a:r>
            <a:endParaRPr lang="en-NZ" sz="3600" dirty="0"/>
          </a:p>
        </p:txBody>
      </p:sp>
      <p:sp>
        <p:nvSpPr>
          <p:cNvPr id="3" name="Content Placeholder 2"/>
          <p:cNvSpPr>
            <a:spLocks noGrp="1"/>
          </p:cNvSpPr>
          <p:nvPr>
            <p:ph idx="1"/>
          </p:nvPr>
        </p:nvSpPr>
        <p:spPr/>
        <p:txBody>
          <a:bodyPr>
            <a:normAutofit fontScale="40000" lnSpcReduction="20000"/>
          </a:bodyPr>
          <a:lstStyle/>
          <a:p>
            <a:pPr>
              <a:lnSpc>
                <a:spcPct val="170000"/>
              </a:lnSpc>
            </a:pPr>
            <a:r>
              <a:rPr lang="en-NZ" dirty="0" smtClean="0"/>
              <a:t>The </a:t>
            </a:r>
            <a:r>
              <a:rPr lang="en-NZ" dirty="0"/>
              <a:t>focus of this workshop is on the serious side effects stemming from simple aspects of questionnaire and analytical design. </a:t>
            </a:r>
            <a:endParaRPr lang="en-NZ" dirty="0" smtClean="0"/>
          </a:p>
          <a:p>
            <a:pPr>
              <a:lnSpc>
                <a:spcPct val="170000"/>
              </a:lnSpc>
            </a:pPr>
            <a:r>
              <a:rPr lang="en-NZ" dirty="0" smtClean="0"/>
              <a:t>For </a:t>
            </a:r>
            <a:r>
              <a:rPr lang="en-NZ" dirty="0"/>
              <a:t>example the common practice of presenting respondents with big batteries of questions can lead not only to boredom and indifference, but also to serious skews. </a:t>
            </a:r>
            <a:endParaRPr lang="en-NZ" dirty="0" smtClean="0"/>
          </a:p>
          <a:p>
            <a:pPr>
              <a:lnSpc>
                <a:spcPct val="170000"/>
              </a:lnSpc>
            </a:pPr>
            <a:r>
              <a:rPr lang="en-NZ" dirty="0" smtClean="0"/>
              <a:t>And </a:t>
            </a:r>
            <a:r>
              <a:rPr lang="en-NZ" dirty="0"/>
              <a:t>our analytical approach may also exaggerate our results as well. This workshop is a two-hour refresher course to help researchers stay on top of the game. It includes:  </a:t>
            </a:r>
          </a:p>
          <a:p>
            <a:pPr marL="914400" lvl="1" indent="-514350">
              <a:lnSpc>
                <a:spcPct val="170000"/>
              </a:lnSpc>
              <a:buFont typeface="+mj-lt"/>
              <a:buAutoNum type="arabicPeriod"/>
            </a:pPr>
            <a:r>
              <a:rPr lang="en-NZ" dirty="0"/>
              <a:t>Whose universe is it anyway? The effects of simple ‘screener’ questions.</a:t>
            </a:r>
          </a:p>
          <a:p>
            <a:pPr marL="914400" lvl="1" indent="-514350">
              <a:lnSpc>
                <a:spcPct val="170000"/>
              </a:lnSpc>
              <a:buFont typeface="+mj-lt"/>
              <a:buAutoNum type="arabicPeriod"/>
            </a:pPr>
            <a:r>
              <a:rPr lang="en-NZ" dirty="0"/>
              <a:t>Question sequencing – how question order can markedly change results.</a:t>
            </a:r>
          </a:p>
          <a:p>
            <a:pPr marL="914400" lvl="1" indent="-514350">
              <a:lnSpc>
                <a:spcPct val="170000"/>
              </a:lnSpc>
              <a:buFont typeface="+mj-lt"/>
              <a:buAutoNum type="arabicPeriod"/>
            </a:pPr>
            <a:r>
              <a:rPr lang="en-NZ" dirty="0"/>
              <a:t>The peril of big batteries. </a:t>
            </a:r>
          </a:p>
          <a:p>
            <a:pPr marL="914400" lvl="1" indent="-514350">
              <a:lnSpc>
                <a:spcPct val="170000"/>
              </a:lnSpc>
              <a:buFont typeface="+mj-lt"/>
              <a:buAutoNum type="arabicPeriod"/>
            </a:pPr>
            <a:r>
              <a:rPr lang="en-NZ" dirty="0"/>
              <a:t>Framing effects. The effect of prompts and tone on the way people answer questions.</a:t>
            </a:r>
          </a:p>
          <a:p>
            <a:pPr marL="914400" lvl="1" indent="-514350">
              <a:lnSpc>
                <a:spcPct val="170000"/>
              </a:lnSpc>
              <a:buFont typeface="+mj-lt"/>
              <a:buAutoNum type="arabicPeriod"/>
            </a:pPr>
            <a:r>
              <a:rPr lang="en-NZ" dirty="0"/>
              <a:t>You get what you test: the effects of assumptions and hypotheses on the data you get back.</a:t>
            </a:r>
          </a:p>
          <a:p>
            <a:pPr marL="914400" lvl="1" indent="-514350">
              <a:lnSpc>
                <a:spcPct val="170000"/>
              </a:lnSpc>
              <a:buFont typeface="+mj-lt"/>
              <a:buAutoNum type="arabicPeriod"/>
            </a:pPr>
            <a:r>
              <a:rPr lang="en-NZ" dirty="0"/>
              <a:t>Analytical effects – how your choice of analysis may exaggerate your results. </a:t>
            </a:r>
          </a:p>
          <a:p>
            <a:pPr>
              <a:lnSpc>
                <a:spcPct val="170000"/>
              </a:lnSpc>
            </a:pPr>
            <a:r>
              <a:rPr lang="en-NZ" dirty="0"/>
              <a:t>Armed with this workshop, the professional researcher, and client, will be better aware of the common pitfalls that can secretly devalue your research. </a:t>
            </a:r>
          </a:p>
          <a:p>
            <a:endParaRPr lang="en-NZ" dirty="0"/>
          </a:p>
        </p:txBody>
      </p:sp>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381000" y="228600"/>
            <a:ext cx="8229600" cy="1143000"/>
          </a:xfrm>
        </p:spPr>
        <p:txBody>
          <a:bodyPr>
            <a:noAutofit/>
          </a:bodyPr>
          <a:lstStyle/>
          <a:p>
            <a:pPr lvl="1" indent="-514350"/>
            <a:r>
              <a:rPr lang="en-NZ" sz="2800" b="1" kern="1200" dirty="0">
                <a:solidFill>
                  <a:schemeClr val="bg1"/>
                </a:solidFill>
                <a:latin typeface="+mn-lt"/>
                <a:ea typeface="+mn-ea"/>
                <a:cs typeface="+mn-cs"/>
              </a:rPr>
              <a:t>Framing effects. The effect of prompts and tone on the </a:t>
            </a:r>
            <a:r>
              <a:rPr lang="en-NZ" sz="2800" b="1" kern="1200" dirty="0" smtClean="0">
                <a:solidFill>
                  <a:schemeClr val="bg1"/>
                </a:solidFill>
                <a:latin typeface="+mn-lt"/>
                <a:ea typeface="+mn-ea"/>
                <a:cs typeface="+mn-cs"/>
              </a:rPr>
              <a:t>way people </a:t>
            </a:r>
            <a:r>
              <a:rPr lang="en-NZ" sz="2800" b="1" kern="1200" dirty="0">
                <a:solidFill>
                  <a:schemeClr val="bg1"/>
                </a:solidFill>
                <a:latin typeface="+mn-lt"/>
                <a:ea typeface="+mn-ea"/>
                <a:cs typeface="+mn-cs"/>
              </a:rPr>
              <a:t>answer questions.</a:t>
            </a:r>
          </a:p>
        </p:txBody>
      </p:sp>
      <p:sp>
        <p:nvSpPr>
          <p:cNvPr id="3" name="Content Placeholder 2"/>
          <p:cNvSpPr>
            <a:spLocks noGrp="1"/>
          </p:cNvSpPr>
          <p:nvPr>
            <p:ph idx="1"/>
          </p:nvPr>
        </p:nvSpPr>
        <p:spPr/>
        <p:txBody>
          <a:bodyPr>
            <a:normAutofit/>
          </a:bodyPr>
          <a:lstStyle/>
          <a:p>
            <a:pPr marL="0"/>
            <a:r>
              <a:rPr lang="en-NZ" sz="2400" b="1" dirty="0" smtClean="0"/>
              <a:t>Framing is dictated by choices.</a:t>
            </a:r>
          </a:p>
          <a:p>
            <a:pPr marL="0"/>
            <a:r>
              <a:rPr lang="en-NZ" sz="2400" b="1" dirty="0" smtClean="0"/>
              <a:t>Here’s an example from Don </a:t>
            </a:r>
            <a:r>
              <a:rPr lang="en-NZ" sz="2400" b="1" dirty="0" err="1" smtClean="0"/>
              <a:t>Ariely</a:t>
            </a:r>
            <a:r>
              <a:rPr lang="en-NZ" sz="2800" b="1" dirty="0" smtClean="0"/>
              <a:t>.</a:t>
            </a:r>
          </a:p>
          <a:p>
            <a:pPr>
              <a:lnSpc>
                <a:spcPct val="170000"/>
              </a:lnSpc>
            </a:pPr>
            <a:endParaRPr lang="en-NZ" sz="2800" b="1" dirty="0"/>
          </a:p>
        </p:txBody>
      </p:sp>
      <p:pic>
        <p:nvPicPr>
          <p:cNvPr id="4" name="Picture 3" descr="SAVONG 3 2 2011009.jpg"/>
          <p:cNvPicPr>
            <a:picLocks noChangeAspect="1"/>
          </p:cNvPicPr>
          <p:nvPr/>
        </p:nvPicPr>
        <p:blipFill>
          <a:blip r:embed="rId3" cstate="print"/>
          <a:srcRect l="20949" t="33333" r="24008" b="4444"/>
          <a:stretch>
            <a:fillRect/>
          </a:stretch>
        </p:blipFill>
        <p:spPr>
          <a:xfrm>
            <a:off x="6019800" y="1676400"/>
            <a:ext cx="2743200" cy="4267200"/>
          </a:xfrm>
          <a:prstGeom prst="rect">
            <a:avLst/>
          </a:prstGeom>
          <a:ln>
            <a:solidFill>
              <a:schemeClr val="bg1"/>
            </a:solidFill>
          </a:ln>
          <a:effectLst>
            <a:outerShdw blurRad="50800" dist="38100" dir="2700000" algn="tl" rotWithShape="0">
              <a:prstClr val="black">
                <a:alpha val="40000"/>
              </a:prstClr>
            </a:outerShdw>
          </a:effectLst>
        </p:spPr>
      </p:pic>
      <p:pic>
        <p:nvPicPr>
          <p:cNvPr id="5" name="Picture 4" descr="SAVONG 3 2 2011010.jpg"/>
          <p:cNvPicPr>
            <a:picLocks noChangeAspect="1"/>
          </p:cNvPicPr>
          <p:nvPr/>
        </p:nvPicPr>
        <p:blipFill>
          <a:blip r:embed="rId4" cstate="print"/>
          <a:srcRect l="13305" t="23333" r="17891"/>
          <a:stretch>
            <a:fillRect/>
          </a:stretch>
        </p:blipFill>
        <p:spPr>
          <a:xfrm>
            <a:off x="3657600" y="2819400"/>
            <a:ext cx="1490870" cy="2286000"/>
          </a:xfrm>
          <a:prstGeom prst="rect">
            <a:avLst/>
          </a:prstGeom>
          <a:effectLst>
            <a:outerShdw blurRad="50800" dist="38100" dir="2700000" algn="tl" rotWithShape="0">
              <a:prstClr val="black">
                <a:alpha val="40000"/>
              </a:prstClr>
            </a:outerShdw>
          </a:effectLst>
        </p:spPr>
      </p:pic>
      <p:sp>
        <p:nvSpPr>
          <p:cNvPr id="6" name="Left Brace 5"/>
          <p:cNvSpPr/>
          <p:nvPr/>
        </p:nvSpPr>
        <p:spPr>
          <a:xfrm>
            <a:off x="5410200" y="1676400"/>
            <a:ext cx="304800" cy="4267200"/>
          </a:xfrm>
          <a:prstGeom prst="leftBrac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Which one would you pick?</a:t>
            </a:r>
            <a:endParaRPr lang="en-NZ" dirty="0"/>
          </a:p>
        </p:txBody>
      </p:sp>
      <p:pic>
        <p:nvPicPr>
          <p:cNvPr id="4" name="Picture 3" descr="SAVONG 3 2 2011009.jpg"/>
          <p:cNvPicPr>
            <a:picLocks noChangeAspect="1"/>
          </p:cNvPicPr>
          <p:nvPr/>
        </p:nvPicPr>
        <p:blipFill>
          <a:blip r:embed="rId2" cstate="print"/>
          <a:srcRect l="25536" t="65556" r="31653" b="5555"/>
          <a:stretch>
            <a:fillRect/>
          </a:stretch>
        </p:blipFill>
        <p:spPr>
          <a:xfrm>
            <a:off x="685799" y="1524000"/>
            <a:ext cx="4923693" cy="4572000"/>
          </a:xfrm>
          <a:prstGeom prst="rect">
            <a:avLst/>
          </a:prstGeom>
          <a:ln>
            <a:solidFill>
              <a:schemeClr val="bg2">
                <a:lumMod val="75000"/>
              </a:schemeClr>
            </a:solidFill>
          </a:ln>
          <a:effectLst>
            <a:outerShdw blurRad="50800" dist="38100" dir="2700000" algn="tl" rotWithShape="0">
              <a:prstClr val="black">
                <a:alpha val="40000"/>
              </a:prstClr>
            </a:outerShdw>
          </a:effectLst>
        </p:spPr>
      </p:pic>
      <p:sp>
        <p:nvSpPr>
          <p:cNvPr id="5" name="Rectangle 4"/>
          <p:cNvSpPr/>
          <p:nvPr/>
        </p:nvSpPr>
        <p:spPr>
          <a:xfrm>
            <a:off x="5867400" y="32766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5867400" y="40386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5867400" y="48006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5867400" y="3276600"/>
            <a:ext cx="990600" cy="707886"/>
          </a:xfrm>
          <a:prstGeom prst="rect">
            <a:avLst/>
          </a:prstGeom>
          <a:noFill/>
        </p:spPr>
        <p:txBody>
          <a:bodyPr wrap="square" rtlCol="0">
            <a:spAutoFit/>
          </a:bodyPr>
          <a:lstStyle/>
          <a:p>
            <a:r>
              <a:rPr lang="en-NZ" sz="4000" dirty="0" smtClean="0">
                <a:solidFill>
                  <a:schemeClr val="bg1"/>
                </a:solidFill>
                <a:sym typeface="Wingdings"/>
              </a:rPr>
              <a:t></a:t>
            </a:r>
            <a:endParaRPr lang="en-NZ" sz="4000" dirty="0">
              <a:solidFill>
                <a:schemeClr val="bg1"/>
              </a:solidFill>
            </a:endParaRPr>
          </a:p>
        </p:txBody>
      </p:sp>
      <p:sp>
        <p:nvSpPr>
          <p:cNvPr id="9" name="Rectangle 8"/>
          <p:cNvSpPr/>
          <p:nvPr/>
        </p:nvSpPr>
        <p:spPr>
          <a:xfrm>
            <a:off x="5825116" y="4038600"/>
            <a:ext cx="728084" cy="707886"/>
          </a:xfrm>
          <a:prstGeom prst="rect">
            <a:avLst/>
          </a:prstGeom>
        </p:spPr>
        <p:txBody>
          <a:bodyPr wrap="none">
            <a:spAutoFit/>
          </a:bodyPr>
          <a:lstStyle/>
          <a:p>
            <a:r>
              <a:rPr lang="en-NZ" sz="4000" dirty="0" smtClean="0">
                <a:solidFill>
                  <a:schemeClr val="bg1"/>
                </a:solidFill>
                <a:sym typeface="Wingdings"/>
              </a:rPr>
              <a:t></a:t>
            </a:r>
            <a:endParaRPr lang="en-NZ" sz="4000" dirty="0">
              <a:solidFill>
                <a:schemeClr val="bg1"/>
              </a:solidFill>
            </a:endParaRPr>
          </a:p>
        </p:txBody>
      </p:sp>
      <p:sp>
        <p:nvSpPr>
          <p:cNvPr id="10" name="Rectangle 9"/>
          <p:cNvSpPr/>
          <p:nvPr/>
        </p:nvSpPr>
        <p:spPr>
          <a:xfrm>
            <a:off x="5867400" y="4800600"/>
            <a:ext cx="728084" cy="707886"/>
          </a:xfrm>
          <a:prstGeom prst="rect">
            <a:avLst/>
          </a:prstGeom>
        </p:spPr>
        <p:txBody>
          <a:bodyPr wrap="none">
            <a:spAutoFit/>
          </a:bodyPr>
          <a:lstStyle/>
          <a:p>
            <a:r>
              <a:rPr lang="en-NZ" sz="4000" dirty="0" smtClean="0">
                <a:solidFill>
                  <a:schemeClr val="bg1"/>
                </a:solidFill>
                <a:sym typeface="Wingdings"/>
              </a:rPr>
              <a:t></a:t>
            </a:r>
            <a:endParaRPr lang="en-NZ" sz="4000" dirty="0">
              <a:solidFill>
                <a:schemeClr val="bg1"/>
              </a:solidFill>
            </a:endParaRPr>
          </a:p>
        </p:txBody>
      </p:sp>
      <p:sp>
        <p:nvSpPr>
          <p:cNvPr id="12" name="Rectangle 11"/>
          <p:cNvSpPr/>
          <p:nvPr/>
        </p:nvSpPr>
        <p:spPr>
          <a:xfrm>
            <a:off x="5867400" y="3276600"/>
            <a:ext cx="728084" cy="707886"/>
          </a:xfrm>
          <a:prstGeom prst="rect">
            <a:avLst/>
          </a:prstGeom>
        </p:spPr>
        <p:txBody>
          <a:bodyPr wrap="none">
            <a:spAutoFit/>
          </a:bodyPr>
          <a:lstStyle/>
          <a:p>
            <a:r>
              <a:rPr lang="en-NZ" sz="4000" dirty="0" smtClean="0">
                <a:solidFill>
                  <a:schemeClr val="bg1"/>
                </a:solidFill>
                <a:sym typeface="Wingdings"/>
              </a:rPr>
              <a:t></a:t>
            </a:r>
            <a:endParaRPr lang="en-NZ" sz="4000" dirty="0">
              <a:solidFill>
                <a:schemeClr val="bg1"/>
              </a:solidFill>
            </a:endParaRPr>
          </a:p>
        </p:txBody>
      </p:sp>
      <p:sp>
        <p:nvSpPr>
          <p:cNvPr id="11" name="TextBox 10"/>
          <p:cNvSpPr txBox="1"/>
          <p:nvPr/>
        </p:nvSpPr>
        <p:spPr>
          <a:xfrm>
            <a:off x="5867400" y="4038600"/>
            <a:ext cx="990600" cy="707886"/>
          </a:xfrm>
          <a:prstGeom prst="rect">
            <a:avLst/>
          </a:prstGeom>
          <a:noFill/>
        </p:spPr>
        <p:txBody>
          <a:bodyPr wrap="square" rtlCol="0">
            <a:spAutoFit/>
          </a:bodyPr>
          <a:lstStyle/>
          <a:p>
            <a:r>
              <a:rPr lang="en-NZ" sz="4000" dirty="0" smtClean="0">
                <a:solidFill>
                  <a:schemeClr val="bg1"/>
                </a:solidFill>
                <a:sym typeface="Wingdings"/>
              </a:rPr>
              <a:t></a:t>
            </a:r>
            <a:endParaRPr lang="en-NZ" sz="4000" dirty="0">
              <a:solidFill>
                <a:schemeClr val="bg1"/>
              </a:solidFill>
            </a:endParaRPr>
          </a:p>
        </p:txBody>
      </p:sp>
      <p:sp>
        <p:nvSpPr>
          <p:cNvPr id="13" name="Rectangle 12"/>
          <p:cNvSpPr/>
          <p:nvPr/>
        </p:nvSpPr>
        <p:spPr>
          <a:xfrm>
            <a:off x="5867400" y="4800600"/>
            <a:ext cx="728084" cy="707886"/>
          </a:xfrm>
          <a:prstGeom prst="rect">
            <a:avLst/>
          </a:prstGeom>
        </p:spPr>
        <p:txBody>
          <a:bodyPr wrap="none">
            <a:spAutoFit/>
          </a:bodyPr>
          <a:lstStyle/>
          <a:p>
            <a:r>
              <a:rPr lang="en-NZ" sz="4000" dirty="0" smtClean="0">
                <a:solidFill>
                  <a:schemeClr val="bg1"/>
                </a:solidFill>
                <a:sym typeface="Wingdings"/>
              </a:rPr>
              <a:t></a:t>
            </a:r>
            <a:endParaRPr lang="en-NZ" sz="4000" dirty="0">
              <a:solidFill>
                <a:schemeClr val="bg1"/>
              </a:solidFill>
            </a:endParaRPr>
          </a:p>
        </p:txBody>
      </p:sp>
      <p:sp>
        <p:nvSpPr>
          <p:cNvPr id="14" name="TextBox 13"/>
          <p:cNvSpPr txBox="1"/>
          <p:nvPr/>
        </p:nvSpPr>
        <p:spPr>
          <a:xfrm>
            <a:off x="5867400" y="4800600"/>
            <a:ext cx="990600" cy="707886"/>
          </a:xfrm>
          <a:prstGeom prst="rect">
            <a:avLst/>
          </a:prstGeom>
          <a:noFill/>
        </p:spPr>
        <p:txBody>
          <a:bodyPr wrap="square" rtlCol="0">
            <a:spAutoFit/>
          </a:bodyPr>
          <a:lstStyle/>
          <a:p>
            <a:r>
              <a:rPr lang="en-NZ" sz="4000" dirty="0" smtClean="0">
                <a:solidFill>
                  <a:schemeClr val="bg1"/>
                </a:solidFill>
                <a:sym typeface="Wingdings"/>
              </a:rPr>
              <a:t></a:t>
            </a:r>
            <a:endParaRPr lang="en-NZ" sz="4000" dirty="0">
              <a:solidFill>
                <a:schemeClr val="bg1"/>
              </a:solidFill>
            </a:endParaRPr>
          </a:p>
        </p:txBody>
      </p:sp>
      <p:sp>
        <p:nvSpPr>
          <p:cNvPr id="15" name="Rectangle 14"/>
          <p:cNvSpPr/>
          <p:nvPr/>
        </p:nvSpPr>
        <p:spPr>
          <a:xfrm>
            <a:off x="5867400" y="4038600"/>
            <a:ext cx="728084" cy="707886"/>
          </a:xfrm>
          <a:prstGeom prst="rect">
            <a:avLst/>
          </a:prstGeom>
        </p:spPr>
        <p:txBody>
          <a:bodyPr wrap="none">
            <a:spAutoFit/>
          </a:bodyPr>
          <a:lstStyle/>
          <a:p>
            <a:r>
              <a:rPr lang="en-NZ" sz="4000" dirty="0" smtClean="0">
                <a:solidFill>
                  <a:schemeClr val="bg1"/>
                </a:solidFill>
                <a:sym typeface="Wingdings"/>
              </a:rPr>
              <a:t></a:t>
            </a:r>
            <a:endParaRPr lang="en-NZ" sz="4000" dirty="0">
              <a:solidFill>
                <a:schemeClr val="bg1"/>
              </a:solidFill>
            </a:endParaRPr>
          </a:p>
        </p:txBody>
      </p:sp>
      <p:sp>
        <p:nvSpPr>
          <p:cNvPr id="16" name="Rectangle 15"/>
          <p:cNvSpPr/>
          <p:nvPr/>
        </p:nvSpPr>
        <p:spPr>
          <a:xfrm>
            <a:off x="5867400" y="3276600"/>
            <a:ext cx="728084" cy="707886"/>
          </a:xfrm>
          <a:prstGeom prst="rect">
            <a:avLst/>
          </a:prstGeom>
        </p:spPr>
        <p:txBody>
          <a:bodyPr wrap="none">
            <a:spAutoFit/>
          </a:bodyPr>
          <a:lstStyle/>
          <a:p>
            <a:r>
              <a:rPr lang="en-NZ" sz="4000" dirty="0" smtClean="0">
                <a:solidFill>
                  <a:schemeClr val="bg1"/>
                </a:solidFill>
                <a:sym typeface="Wingdings"/>
              </a:rPr>
              <a:t></a:t>
            </a:r>
            <a:endParaRPr lang="en-NZ" sz="4000" dirty="0">
              <a:solidFill>
                <a:schemeClr val="bg1"/>
              </a:solidFill>
            </a:endParaRPr>
          </a:p>
        </p:txBody>
      </p:sp>
      <p:sp>
        <p:nvSpPr>
          <p:cNvPr id="17" name="TextBox 16"/>
          <p:cNvSpPr txBox="1"/>
          <p:nvPr/>
        </p:nvSpPr>
        <p:spPr>
          <a:xfrm>
            <a:off x="6858000" y="3429000"/>
            <a:ext cx="990600" cy="461665"/>
          </a:xfrm>
          <a:prstGeom prst="rect">
            <a:avLst/>
          </a:prstGeom>
          <a:noFill/>
        </p:spPr>
        <p:txBody>
          <a:bodyPr wrap="square" rtlCol="0">
            <a:spAutoFit/>
          </a:bodyPr>
          <a:lstStyle/>
          <a:p>
            <a:pPr algn="ctr"/>
            <a:r>
              <a:rPr lang="en-NZ" sz="2400" b="1" dirty="0" smtClean="0"/>
              <a:t>16%</a:t>
            </a:r>
            <a:endParaRPr lang="en-NZ" sz="2400" b="1" dirty="0"/>
          </a:p>
        </p:txBody>
      </p:sp>
      <p:sp>
        <p:nvSpPr>
          <p:cNvPr id="18" name="TextBox 17"/>
          <p:cNvSpPr txBox="1"/>
          <p:nvPr/>
        </p:nvSpPr>
        <p:spPr>
          <a:xfrm>
            <a:off x="6858000" y="4876800"/>
            <a:ext cx="990600" cy="461665"/>
          </a:xfrm>
          <a:prstGeom prst="rect">
            <a:avLst/>
          </a:prstGeom>
          <a:noFill/>
        </p:spPr>
        <p:txBody>
          <a:bodyPr wrap="square" rtlCol="0">
            <a:spAutoFit/>
          </a:bodyPr>
          <a:lstStyle/>
          <a:p>
            <a:pPr algn="ctr"/>
            <a:r>
              <a:rPr lang="en-NZ" sz="2400" b="1" dirty="0" smtClean="0"/>
              <a:t>84%</a:t>
            </a:r>
            <a:endParaRPr lang="en-NZ" sz="2400" b="1" dirty="0"/>
          </a:p>
        </p:txBody>
      </p:sp>
      <p:sp>
        <p:nvSpPr>
          <p:cNvPr id="19" name="TextBox 18"/>
          <p:cNvSpPr txBox="1"/>
          <p:nvPr/>
        </p:nvSpPr>
        <p:spPr>
          <a:xfrm>
            <a:off x="6858000" y="4110335"/>
            <a:ext cx="990600" cy="461665"/>
          </a:xfrm>
          <a:prstGeom prst="rect">
            <a:avLst/>
          </a:prstGeom>
          <a:noFill/>
        </p:spPr>
        <p:txBody>
          <a:bodyPr wrap="square" rtlCol="0">
            <a:spAutoFit/>
          </a:bodyPr>
          <a:lstStyle/>
          <a:p>
            <a:pPr algn="ctr"/>
            <a:r>
              <a:rPr lang="en-NZ" sz="2400" b="1" dirty="0"/>
              <a:t>0</a:t>
            </a:r>
            <a:r>
              <a:rPr lang="en-NZ" sz="2400" b="1" dirty="0" smtClean="0"/>
              <a:t>%</a:t>
            </a:r>
            <a:endParaRPr lang="en-NZ" sz="2400" b="1"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par>
                          <p:cTn id="14" fill="hold">
                            <p:stCondLst>
                              <p:cond delay="2500"/>
                            </p:stCondLst>
                            <p:childTnLst>
                              <p:par>
                                <p:cTn id="15" presetID="10" presetClass="exit" presetSubtype="0" fill="hold" grpId="1" nodeType="afterEffect">
                                  <p:stCondLst>
                                    <p:cond delay="500"/>
                                  </p:stCondLst>
                                  <p:childTnLst>
                                    <p:animEffect transition="out" filter="fade">
                                      <p:cBhvr>
                                        <p:cTn id="16" dur="2000"/>
                                        <p:tgtEl>
                                          <p:spTgt spid="9"/>
                                        </p:tgtEl>
                                      </p:cBhvr>
                                    </p:animEffect>
                                    <p:set>
                                      <p:cBhvr>
                                        <p:cTn id="17" dur="1" fill="hold">
                                          <p:stCondLst>
                                            <p:cond delay="1999"/>
                                          </p:stCondLst>
                                        </p:cTn>
                                        <p:tgtEl>
                                          <p:spTgt spid="9"/>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2000"/>
                                        <p:tgtEl>
                                          <p:spTgt spid="10"/>
                                        </p:tgtEl>
                                      </p:cBhvr>
                                    </p:animEffect>
                                    <p:set>
                                      <p:cBhvr>
                                        <p:cTn id="20" dur="1" fill="hold">
                                          <p:stCondLst>
                                            <p:cond delay="1999"/>
                                          </p:stCondLst>
                                        </p:cTn>
                                        <p:tgtEl>
                                          <p:spTgt spid="10"/>
                                        </p:tgtEl>
                                        <p:attrNameLst>
                                          <p:attrName>style.visibility</p:attrName>
                                        </p:attrNameLst>
                                      </p:cBhvr>
                                      <p:to>
                                        <p:strVal val="hidden"/>
                                      </p:to>
                                    </p:set>
                                  </p:childTnLst>
                                </p:cTn>
                              </p:par>
                              <p:par>
                                <p:cTn id="21" presetID="10" presetClass="exit" presetSubtype="0" fill="hold" grpId="1" nodeType="withEffect">
                                  <p:stCondLst>
                                    <p:cond delay="0"/>
                                  </p:stCondLst>
                                  <p:childTnLst>
                                    <p:animEffect transition="out" filter="fade">
                                      <p:cBhvr>
                                        <p:cTn id="22" dur="3000"/>
                                        <p:tgtEl>
                                          <p:spTgt spid="8"/>
                                        </p:tgtEl>
                                      </p:cBhvr>
                                    </p:animEffect>
                                    <p:set>
                                      <p:cBhvr>
                                        <p:cTn id="23" dur="1" fill="hold">
                                          <p:stCondLst>
                                            <p:cond delay="2999"/>
                                          </p:stCondLst>
                                        </p:cTn>
                                        <p:tgtEl>
                                          <p:spTgt spid="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20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2000"/>
                                        <p:tgtEl>
                                          <p:spTgt spid="1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2000"/>
                                        <p:tgtEl>
                                          <p:spTgt spid="13"/>
                                        </p:tgtEl>
                                      </p:cBhvr>
                                    </p:animEffect>
                                  </p:childTnLst>
                                </p:cTn>
                              </p:par>
                            </p:childTnLst>
                          </p:cTn>
                        </p:par>
                        <p:par>
                          <p:cTn id="33" fill="hold">
                            <p:stCondLst>
                              <p:cond delay="5500"/>
                            </p:stCondLst>
                            <p:childTnLst>
                              <p:par>
                                <p:cTn id="34" presetID="10" presetClass="exit" presetSubtype="0" fill="hold" grpId="1" nodeType="afterEffect">
                                  <p:stCondLst>
                                    <p:cond delay="500"/>
                                  </p:stCondLst>
                                  <p:childTnLst>
                                    <p:animEffect transition="out" filter="fade">
                                      <p:cBhvr>
                                        <p:cTn id="35" dur="2000"/>
                                        <p:tgtEl>
                                          <p:spTgt spid="12"/>
                                        </p:tgtEl>
                                      </p:cBhvr>
                                    </p:animEffect>
                                    <p:set>
                                      <p:cBhvr>
                                        <p:cTn id="36" dur="1" fill="hold">
                                          <p:stCondLst>
                                            <p:cond delay="1999"/>
                                          </p:stCondLst>
                                        </p:cTn>
                                        <p:tgtEl>
                                          <p:spTgt spid="12"/>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2000"/>
                                        <p:tgtEl>
                                          <p:spTgt spid="11"/>
                                        </p:tgtEl>
                                      </p:cBhvr>
                                    </p:animEffect>
                                    <p:set>
                                      <p:cBhvr>
                                        <p:cTn id="39" dur="1" fill="hold">
                                          <p:stCondLst>
                                            <p:cond delay="1999"/>
                                          </p:stCondLst>
                                        </p:cTn>
                                        <p:tgtEl>
                                          <p:spTgt spid="11"/>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3000"/>
                                        <p:tgtEl>
                                          <p:spTgt spid="13"/>
                                        </p:tgtEl>
                                      </p:cBhvr>
                                    </p:animEffect>
                                    <p:set>
                                      <p:cBhvr>
                                        <p:cTn id="42" dur="1" fill="hold">
                                          <p:stCondLst>
                                            <p:cond delay="2999"/>
                                          </p:stCondLst>
                                        </p:cTn>
                                        <p:tgtEl>
                                          <p:spTgt spid="13"/>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2000"/>
                                        <p:tgtEl>
                                          <p:spTgt spid="1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2000"/>
                                        <p:tgtEl>
                                          <p:spTgt spid="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2000"/>
                                        <p:tgtEl>
                                          <p:spTgt spid="16"/>
                                        </p:tgtEl>
                                      </p:cBhvr>
                                    </p:animEffect>
                                  </p:childTnLst>
                                </p:cTn>
                              </p:par>
                              <p:par>
                                <p:cTn id="52" presetID="24" presetClass="emph" presetSubtype="0" fill="hold" grpId="0" nodeType="withEffect">
                                  <p:stCondLst>
                                    <p:cond delay="0"/>
                                  </p:stCondLst>
                                  <p:childTnLst>
                                    <p:animClr clrSpc="hsl">
                                      <p:cBhvr override="childStyle">
                                        <p:cTn id="53" dur="500" fill="hold"/>
                                        <p:tgtEl>
                                          <p:spTgt spid="7"/>
                                        </p:tgtEl>
                                        <p:attrNameLst>
                                          <p:attrName>style.color</p:attrName>
                                        </p:attrNameLst>
                                      </p:cBhvr>
                                      <p:by>
                                        <p:hsl h="0" s="-12549" l="-25098"/>
                                      </p:by>
                                    </p:animClr>
                                    <p:animClr clrSpc="hsl">
                                      <p:cBhvr>
                                        <p:cTn id="54" dur="500" fill="hold"/>
                                        <p:tgtEl>
                                          <p:spTgt spid="7"/>
                                        </p:tgtEl>
                                        <p:attrNameLst>
                                          <p:attrName>fillcolor</p:attrName>
                                        </p:attrNameLst>
                                      </p:cBhvr>
                                      <p:by>
                                        <p:hsl h="0" s="-12549" l="-25098"/>
                                      </p:by>
                                    </p:animClr>
                                    <p:animClr clrSpc="hsl">
                                      <p:cBhvr>
                                        <p:cTn id="55" dur="500" fill="hold"/>
                                        <p:tgtEl>
                                          <p:spTgt spid="7"/>
                                        </p:tgtEl>
                                        <p:attrNameLst>
                                          <p:attrName>stroke.color</p:attrName>
                                        </p:attrNameLst>
                                      </p:cBhvr>
                                      <p:by>
                                        <p:hsl h="0" s="-12549" l="-25098"/>
                                      </p:by>
                                    </p:animClr>
                                    <p:set>
                                      <p:cBhvr>
                                        <p:cTn id="56" dur="500" fill="hold"/>
                                        <p:tgtEl>
                                          <p:spTgt spid="7"/>
                                        </p:tgtEl>
                                        <p:attrNameLst>
                                          <p:attrName>fill.type</p:attrName>
                                        </p:attrNameLst>
                                      </p:cBhvr>
                                      <p:to>
                                        <p:strVal val="solid"/>
                                      </p:to>
                                    </p:set>
                                  </p:childTnLst>
                                </p:cTn>
                              </p:par>
                            </p:childTnLst>
                          </p:cTn>
                        </p:par>
                        <p:par>
                          <p:cTn id="57" fill="hold">
                            <p:stCondLst>
                              <p:cond delay="8500"/>
                            </p:stCondLst>
                            <p:childTnLst>
                              <p:par>
                                <p:cTn id="58" presetID="2" presetClass="entr" presetSubtype="2"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1+#ppt_w/2"/>
                                          </p:val>
                                        </p:tav>
                                        <p:tav tm="100000">
                                          <p:val>
                                            <p:strVal val="#ppt_x"/>
                                          </p:val>
                                        </p:tav>
                                      </p:tavLst>
                                    </p:anim>
                                    <p:anim calcmode="lin" valueType="num">
                                      <p:cBhvr additive="base">
                                        <p:cTn id="61" dur="500" fill="hold"/>
                                        <p:tgtEl>
                                          <p:spTgt spid="17"/>
                                        </p:tgtEl>
                                        <p:attrNameLst>
                                          <p:attrName>ppt_y</p:attrName>
                                        </p:attrNameLst>
                                      </p:cBhvr>
                                      <p:tavLst>
                                        <p:tav tm="0">
                                          <p:val>
                                            <p:strVal val="#ppt_y"/>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ppt_x"/>
                                          </p:val>
                                        </p:tav>
                                        <p:tav tm="100000">
                                          <p:val>
                                            <p:strVal val="#ppt_x"/>
                                          </p:val>
                                        </p:tav>
                                      </p:tavLst>
                                    </p:anim>
                                    <p:anim calcmode="lin" valueType="num">
                                      <p:cBhvr additive="base">
                                        <p:cTn id="65" dur="500" fill="hold"/>
                                        <p:tgtEl>
                                          <p:spTgt spid="1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19"/>
                                        </p:tgtEl>
                                        <p:attrNameLst>
                                          <p:attrName>style.visibility</p:attrName>
                                        </p:attrNameLst>
                                      </p:cBhvr>
                                      <p:to>
                                        <p:strVal val="visible"/>
                                      </p:to>
                                    </p:set>
                                    <p:anim calcmode="lin" valueType="num">
                                      <p:cBhvr additive="base">
                                        <p:cTn id="68" dur="500" fill="hold"/>
                                        <p:tgtEl>
                                          <p:spTgt spid="19"/>
                                        </p:tgtEl>
                                        <p:attrNameLst>
                                          <p:attrName>ppt_x</p:attrName>
                                        </p:attrNameLst>
                                      </p:cBhvr>
                                      <p:tavLst>
                                        <p:tav tm="0">
                                          <p:val>
                                            <p:strVal val="#ppt_x"/>
                                          </p:val>
                                        </p:tav>
                                        <p:tav tm="100000">
                                          <p:val>
                                            <p:strVal val="#ppt_x"/>
                                          </p:val>
                                        </p:tav>
                                      </p:tavLst>
                                    </p:anim>
                                    <p:anim calcmode="lin" valueType="num">
                                      <p:cBhvr additive="base">
                                        <p:cTn id="6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8" grpId="1"/>
      <p:bldP spid="9" grpId="0"/>
      <p:bldP spid="9" grpId="1"/>
      <p:bldP spid="10" grpId="0"/>
      <p:bldP spid="10" grpId="1"/>
      <p:bldP spid="12" grpId="0"/>
      <p:bldP spid="12" grpId="1"/>
      <p:bldP spid="11" grpId="0"/>
      <p:bldP spid="11" grpId="1"/>
      <p:bldP spid="13" grpId="0"/>
      <p:bldP spid="13" grpId="1"/>
      <p:bldP spid="14" grpId="0"/>
      <p:bldP spid="15" grpId="0"/>
      <p:bldP spid="16" grpId="0"/>
      <p:bldP spid="17" grpId="0"/>
      <p:bldP spid="18" grpId="0"/>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Which one would you pick? </a:t>
            </a:r>
            <a:endParaRPr lang="en-NZ" dirty="0"/>
          </a:p>
        </p:txBody>
      </p:sp>
      <p:pic>
        <p:nvPicPr>
          <p:cNvPr id="4" name="Picture 3" descr="SAVONG 3 2 2011009.jpg"/>
          <p:cNvPicPr>
            <a:picLocks noChangeAspect="1"/>
          </p:cNvPicPr>
          <p:nvPr/>
        </p:nvPicPr>
        <p:blipFill>
          <a:blip r:embed="rId2" cstate="print"/>
          <a:srcRect l="25536" t="65556" r="31653" b="5555"/>
          <a:stretch>
            <a:fillRect/>
          </a:stretch>
        </p:blipFill>
        <p:spPr>
          <a:xfrm>
            <a:off x="685799" y="1524000"/>
            <a:ext cx="4923693" cy="4572000"/>
          </a:xfrm>
          <a:prstGeom prst="rect">
            <a:avLst/>
          </a:prstGeom>
          <a:ln>
            <a:solidFill>
              <a:schemeClr val="bg2">
                <a:lumMod val="75000"/>
              </a:schemeClr>
            </a:solidFill>
          </a:ln>
          <a:effectLst>
            <a:outerShdw blurRad="50800" dist="38100" dir="2700000" algn="tl" rotWithShape="0">
              <a:prstClr val="black">
                <a:alpha val="40000"/>
              </a:prstClr>
            </a:outerShdw>
          </a:effectLst>
        </p:spPr>
      </p:pic>
      <p:sp>
        <p:nvSpPr>
          <p:cNvPr id="5" name="Rectangle 4"/>
          <p:cNvSpPr/>
          <p:nvPr/>
        </p:nvSpPr>
        <p:spPr>
          <a:xfrm>
            <a:off x="5867400" y="48006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5867400" y="3276600"/>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5867400" y="4800600"/>
            <a:ext cx="990600" cy="707886"/>
          </a:xfrm>
          <a:prstGeom prst="rect">
            <a:avLst/>
          </a:prstGeom>
          <a:noFill/>
        </p:spPr>
        <p:txBody>
          <a:bodyPr wrap="square" rtlCol="0">
            <a:spAutoFit/>
          </a:bodyPr>
          <a:lstStyle/>
          <a:p>
            <a:r>
              <a:rPr lang="en-NZ" sz="4000" dirty="0" smtClean="0">
                <a:solidFill>
                  <a:schemeClr val="bg1"/>
                </a:solidFill>
                <a:sym typeface="Wingdings"/>
              </a:rPr>
              <a:t></a:t>
            </a:r>
            <a:endParaRPr lang="en-NZ" sz="4000" dirty="0">
              <a:solidFill>
                <a:schemeClr val="bg1"/>
              </a:solidFill>
            </a:endParaRPr>
          </a:p>
        </p:txBody>
      </p:sp>
      <p:sp>
        <p:nvSpPr>
          <p:cNvPr id="10" name="Rectangle 9"/>
          <p:cNvSpPr/>
          <p:nvPr/>
        </p:nvSpPr>
        <p:spPr>
          <a:xfrm>
            <a:off x="5867400" y="3276600"/>
            <a:ext cx="728084" cy="707886"/>
          </a:xfrm>
          <a:prstGeom prst="rect">
            <a:avLst/>
          </a:prstGeom>
        </p:spPr>
        <p:txBody>
          <a:bodyPr wrap="none">
            <a:spAutoFit/>
          </a:bodyPr>
          <a:lstStyle/>
          <a:p>
            <a:r>
              <a:rPr lang="en-NZ" sz="4000" dirty="0" smtClean="0">
                <a:solidFill>
                  <a:schemeClr val="bg1"/>
                </a:solidFill>
                <a:sym typeface="Wingdings"/>
              </a:rPr>
              <a:t></a:t>
            </a:r>
            <a:endParaRPr lang="en-NZ" sz="4000" dirty="0">
              <a:solidFill>
                <a:schemeClr val="bg1"/>
              </a:solidFill>
            </a:endParaRPr>
          </a:p>
        </p:txBody>
      </p:sp>
      <p:sp>
        <p:nvSpPr>
          <p:cNvPr id="12" name="Rectangle 11"/>
          <p:cNvSpPr/>
          <p:nvPr/>
        </p:nvSpPr>
        <p:spPr>
          <a:xfrm>
            <a:off x="5867400" y="4800600"/>
            <a:ext cx="728084" cy="707886"/>
          </a:xfrm>
          <a:prstGeom prst="rect">
            <a:avLst/>
          </a:prstGeom>
        </p:spPr>
        <p:txBody>
          <a:bodyPr wrap="none">
            <a:spAutoFit/>
          </a:bodyPr>
          <a:lstStyle/>
          <a:p>
            <a:r>
              <a:rPr lang="en-NZ" sz="4000" dirty="0" smtClean="0">
                <a:solidFill>
                  <a:schemeClr val="bg1"/>
                </a:solidFill>
                <a:sym typeface="Wingdings"/>
              </a:rPr>
              <a:t></a:t>
            </a:r>
            <a:endParaRPr lang="en-NZ" sz="4000" dirty="0">
              <a:solidFill>
                <a:schemeClr val="bg1"/>
              </a:solidFill>
            </a:endParaRPr>
          </a:p>
        </p:txBody>
      </p:sp>
      <p:sp>
        <p:nvSpPr>
          <p:cNvPr id="13" name="Rectangle 12"/>
          <p:cNvSpPr/>
          <p:nvPr/>
        </p:nvSpPr>
        <p:spPr>
          <a:xfrm>
            <a:off x="5867400" y="3276600"/>
            <a:ext cx="728084" cy="707886"/>
          </a:xfrm>
          <a:prstGeom prst="rect">
            <a:avLst/>
          </a:prstGeom>
        </p:spPr>
        <p:txBody>
          <a:bodyPr wrap="none">
            <a:spAutoFit/>
          </a:bodyPr>
          <a:lstStyle/>
          <a:p>
            <a:r>
              <a:rPr lang="en-NZ" sz="4000" dirty="0" smtClean="0">
                <a:solidFill>
                  <a:schemeClr val="bg1"/>
                </a:solidFill>
                <a:sym typeface="Wingdings"/>
              </a:rPr>
              <a:t></a:t>
            </a:r>
            <a:endParaRPr lang="en-NZ" sz="4000" dirty="0">
              <a:solidFill>
                <a:schemeClr val="bg1"/>
              </a:solidFill>
            </a:endParaRPr>
          </a:p>
        </p:txBody>
      </p:sp>
      <p:sp>
        <p:nvSpPr>
          <p:cNvPr id="14" name="TextBox 13"/>
          <p:cNvSpPr txBox="1"/>
          <p:nvPr/>
        </p:nvSpPr>
        <p:spPr>
          <a:xfrm>
            <a:off x="5867400" y="3276600"/>
            <a:ext cx="990600" cy="707886"/>
          </a:xfrm>
          <a:prstGeom prst="rect">
            <a:avLst/>
          </a:prstGeom>
          <a:noFill/>
        </p:spPr>
        <p:txBody>
          <a:bodyPr wrap="square" rtlCol="0">
            <a:spAutoFit/>
          </a:bodyPr>
          <a:lstStyle/>
          <a:p>
            <a:r>
              <a:rPr lang="en-NZ" sz="4000" dirty="0" smtClean="0">
                <a:solidFill>
                  <a:schemeClr val="bg1"/>
                </a:solidFill>
                <a:sym typeface="Wingdings"/>
              </a:rPr>
              <a:t></a:t>
            </a:r>
            <a:endParaRPr lang="en-NZ" sz="4000" dirty="0">
              <a:solidFill>
                <a:schemeClr val="bg1"/>
              </a:solidFill>
            </a:endParaRPr>
          </a:p>
        </p:txBody>
      </p:sp>
      <p:sp>
        <p:nvSpPr>
          <p:cNvPr id="16" name="Rectangle 15"/>
          <p:cNvSpPr/>
          <p:nvPr/>
        </p:nvSpPr>
        <p:spPr>
          <a:xfrm>
            <a:off x="5867400" y="4800600"/>
            <a:ext cx="728084" cy="707886"/>
          </a:xfrm>
          <a:prstGeom prst="rect">
            <a:avLst/>
          </a:prstGeom>
        </p:spPr>
        <p:txBody>
          <a:bodyPr wrap="none">
            <a:spAutoFit/>
          </a:bodyPr>
          <a:lstStyle/>
          <a:p>
            <a:r>
              <a:rPr lang="en-NZ" sz="4000" dirty="0" smtClean="0">
                <a:solidFill>
                  <a:schemeClr val="bg1"/>
                </a:solidFill>
                <a:sym typeface="Wingdings"/>
              </a:rPr>
              <a:t></a:t>
            </a:r>
            <a:endParaRPr lang="en-NZ" sz="4000" dirty="0">
              <a:solidFill>
                <a:schemeClr val="bg1"/>
              </a:solidFill>
            </a:endParaRPr>
          </a:p>
        </p:txBody>
      </p:sp>
      <p:pic>
        <p:nvPicPr>
          <p:cNvPr id="21" name="Picture 20" descr="SAVONG 3 2 2011009.jpg"/>
          <p:cNvPicPr>
            <a:picLocks noChangeAspect="1"/>
          </p:cNvPicPr>
          <p:nvPr/>
        </p:nvPicPr>
        <p:blipFill>
          <a:blip r:embed="rId2" cstate="print"/>
          <a:srcRect l="39450" t="90112" r="35108" b="7962"/>
          <a:stretch>
            <a:fillRect/>
          </a:stretch>
        </p:blipFill>
        <p:spPr>
          <a:xfrm>
            <a:off x="2285999" y="3962400"/>
            <a:ext cx="3124201" cy="685800"/>
          </a:xfrm>
          <a:prstGeom prst="rect">
            <a:avLst/>
          </a:prstGeom>
          <a:ln>
            <a:noFill/>
          </a:ln>
          <a:effectLst/>
        </p:spPr>
      </p:pic>
      <p:sp>
        <p:nvSpPr>
          <p:cNvPr id="22" name="TextBox 21"/>
          <p:cNvSpPr txBox="1"/>
          <p:nvPr/>
        </p:nvSpPr>
        <p:spPr>
          <a:xfrm>
            <a:off x="6858000" y="3429000"/>
            <a:ext cx="990600" cy="461665"/>
          </a:xfrm>
          <a:prstGeom prst="rect">
            <a:avLst/>
          </a:prstGeom>
          <a:noFill/>
        </p:spPr>
        <p:txBody>
          <a:bodyPr wrap="square" rtlCol="0">
            <a:spAutoFit/>
          </a:bodyPr>
          <a:lstStyle/>
          <a:p>
            <a:pPr algn="ctr"/>
            <a:r>
              <a:rPr lang="en-NZ" sz="2400" b="1" dirty="0" smtClean="0"/>
              <a:t>16%</a:t>
            </a:r>
            <a:endParaRPr lang="en-NZ" sz="2400" b="1" dirty="0"/>
          </a:p>
        </p:txBody>
      </p:sp>
      <p:sp>
        <p:nvSpPr>
          <p:cNvPr id="23" name="TextBox 22"/>
          <p:cNvSpPr txBox="1"/>
          <p:nvPr/>
        </p:nvSpPr>
        <p:spPr>
          <a:xfrm>
            <a:off x="6858000" y="4876800"/>
            <a:ext cx="990600" cy="461665"/>
          </a:xfrm>
          <a:prstGeom prst="rect">
            <a:avLst/>
          </a:prstGeom>
          <a:noFill/>
        </p:spPr>
        <p:txBody>
          <a:bodyPr wrap="square" rtlCol="0">
            <a:spAutoFit/>
          </a:bodyPr>
          <a:lstStyle/>
          <a:p>
            <a:pPr algn="ctr"/>
            <a:r>
              <a:rPr lang="en-NZ" sz="2400" b="1" dirty="0" smtClean="0"/>
              <a:t>84%</a:t>
            </a:r>
            <a:endParaRPr lang="en-NZ" sz="2400" b="1" dirty="0"/>
          </a:p>
        </p:txBody>
      </p:sp>
      <p:sp>
        <p:nvSpPr>
          <p:cNvPr id="25" name="TextBox 24"/>
          <p:cNvSpPr txBox="1"/>
          <p:nvPr/>
        </p:nvSpPr>
        <p:spPr>
          <a:xfrm>
            <a:off x="7772400" y="3429000"/>
            <a:ext cx="990600" cy="461665"/>
          </a:xfrm>
          <a:prstGeom prst="rect">
            <a:avLst/>
          </a:prstGeom>
          <a:noFill/>
        </p:spPr>
        <p:txBody>
          <a:bodyPr wrap="square" rtlCol="0">
            <a:spAutoFit/>
          </a:bodyPr>
          <a:lstStyle/>
          <a:p>
            <a:pPr algn="ctr"/>
            <a:r>
              <a:rPr lang="en-NZ" sz="2400" b="1" dirty="0" smtClean="0">
                <a:solidFill>
                  <a:schemeClr val="accent5">
                    <a:lumMod val="75000"/>
                  </a:schemeClr>
                </a:solidFill>
              </a:rPr>
              <a:t>68%</a:t>
            </a:r>
            <a:endParaRPr lang="en-NZ" sz="2400" b="1" dirty="0">
              <a:solidFill>
                <a:schemeClr val="accent5">
                  <a:lumMod val="75000"/>
                </a:schemeClr>
              </a:solidFill>
            </a:endParaRPr>
          </a:p>
        </p:txBody>
      </p:sp>
      <p:sp>
        <p:nvSpPr>
          <p:cNvPr id="26" name="TextBox 25"/>
          <p:cNvSpPr txBox="1"/>
          <p:nvPr/>
        </p:nvSpPr>
        <p:spPr>
          <a:xfrm>
            <a:off x="7772400" y="4876800"/>
            <a:ext cx="990600" cy="461665"/>
          </a:xfrm>
          <a:prstGeom prst="rect">
            <a:avLst/>
          </a:prstGeom>
          <a:noFill/>
        </p:spPr>
        <p:txBody>
          <a:bodyPr wrap="square" rtlCol="0">
            <a:spAutoFit/>
          </a:bodyPr>
          <a:lstStyle/>
          <a:p>
            <a:pPr algn="ctr"/>
            <a:r>
              <a:rPr lang="en-NZ" sz="2400" b="1" dirty="0" smtClean="0">
                <a:solidFill>
                  <a:schemeClr val="accent5">
                    <a:lumMod val="75000"/>
                  </a:schemeClr>
                </a:solidFill>
              </a:rPr>
              <a:t>32%</a:t>
            </a:r>
            <a:endParaRPr lang="en-NZ" sz="2400" b="1" dirty="0">
              <a:solidFill>
                <a:schemeClr val="accent5">
                  <a:lumMod val="75000"/>
                </a:schemeClr>
              </a:solidFill>
            </a:endParaRPr>
          </a:p>
        </p:txBody>
      </p:sp>
      <p:sp>
        <p:nvSpPr>
          <p:cNvPr id="27" name="TextBox 26"/>
          <p:cNvSpPr txBox="1"/>
          <p:nvPr/>
        </p:nvSpPr>
        <p:spPr>
          <a:xfrm>
            <a:off x="1524000" y="1219200"/>
            <a:ext cx="2667000" cy="261610"/>
          </a:xfrm>
          <a:prstGeom prst="rect">
            <a:avLst/>
          </a:prstGeom>
          <a:noFill/>
        </p:spPr>
        <p:txBody>
          <a:bodyPr wrap="square" rtlCol="0">
            <a:spAutoFit/>
          </a:bodyPr>
          <a:lstStyle/>
          <a:p>
            <a:r>
              <a:rPr lang="en-NZ" sz="1100" dirty="0" smtClean="0"/>
              <a:t>TWO CHOICES – THE DECOY IS REMOVED</a:t>
            </a:r>
            <a:endParaRPr lang="en-NZ" sz="1100" dirty="0"/>
          </a:p>
        </p:txBody>
      </p:sp>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1" nodeType="withEffect">
                                  <p:stCondLst>
                                    <p:cond delay="0"/>
                                  </p:stCondLst>
                                  <p:childTnLst>
                                    <p:animEffect transition="out" filter="fade">
                                      <p:cBhvr>
                                        <p:cTn id="6" dur="2000"/>
                                        <p:tgtEl>
                                          <p:spTgt spid="10"/>
                                        </p:tgtEl>
                                      </p:cBhvr>
                                    </p:animEffect>
                                    <p:set>
                                      <p:cBhvr>
                                        <p:cTn id="7" dur="1" fill="hold">
                                          <p:stCondLst>
                                            <p:cond delay="19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3000"/>
                                        <p:tgtEl>
                                          <p:spTgt spid="8"/>
                                        </p:tgtEl>
                                      </p:cBhvr>
                                    </p:animEffect>
                                    <p:set>
                                      <p:cBhvr>
                                        <p:cTn id="10" dur="1" fill="hold">
                                          <p:stCondLst>
                                            <p:cond delay="29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000"/>
                                        <p:tgtEl>
                                          <p:spTgt spid="13"/>
                                        </p:tgtEl>
                                      </p:cBhvr>
                                    </p:animEffect>
                                  </p:childTnLst>
                                </p:cTn>
                              </p:par>
                            </p:childTnLst>
                          </p:cTn>
                        </p:par>
                        <p:par>
                          <p:cTn id="14" fill="hold">
                            <p:stCondLst>
                              <p:cond delay="3000"/>
                            </p:stCondLst>
                            <p:childTnLst>
                              <p:par>
                                <p:cTn id="15" presetID="10" presetClass="exit" presetSubtype="0" fill="hold" grpId="1" nodeType="afterEffect">
                                  <p:stCondLst>
                                    <p:cond delay="500"/>
                                  </p:stCondLst>
                                  <p:childTnLst>
                                    <p:animEffect transition="out" filter="fade">
                                      <p:cBhvr>
                                        <p:cTn id="16" dur="2000"/>
                                        <p:tgtEl>
                                          <p:spTgt spid="12"/>
                                        </p:tgtEl>
                                      </p:cBhvr>
                                    </p:animEffect>
                                    <p:set>
                                      <p:cBhvr>
                                        <p:cTn id="17" dur="1" fill="hold">
                                          <p:stCondLst>
                                            <p:cond delay="1999"/>
                                          </p:stCondLst>
                                        </p:cTn>
                                        <p:tgtEl>
                                          <p:spTgt spid="12"/>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3000"/>
                                        <p:tgtEl>
                                          <p:spTgt spid="13"/>
                                        </p:tgtEl>
                                      </p:cBhvr>
                                    </p:animEffect>
                                    <p:set>
                                      <p:cBhvr>
                                        <p:cTn id="20" dur="1" fill="hold">
                                          <p:stCondLst>
                                            <p:cond delay="2999"/>
                                          </p:stCondLst>
                                        </p:cTn>
                                        <p:tgtEl>
                                          <p:spTgt spid="13"/>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2000"/>
                                        <p:tgtEl>
                                          <p:spTgt spid="1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2000"/>
                                        <p:tgtEl>
                                          <p:spTgt spid="16"/>
                                        </p:tgtEl>
                                      </p:cBhvr>
                                    </p:animEffect>
                                  </p:childTnLst>
                                </p:cTn>
                              </p:par>
                              <p:par>
                                <p:cTn id="27" presetID="24" presetClass="emph" presetSubtype="0" fill="hold" grpId="0" nodeType="withEffect">
                                  <p:stCondLst>
                                    <p:cond delay="0"/>
                                  </p:stCondLst>
                                  <p:childTnLst>
                                    <p:animClr clrSpc="hsl">
                                      <p:cBhvr override="childStyle">
                                        <p:cTn id="28" dur="500" fill="hold"/>
                                        <p:tgtEl>
                                          <p:spTgt spid="7"/>
                                        </p:tgtEl>
                                        <p:attrNameLst>
                                          <p:attrName>style.color</p:attrName>
                                        </p:attrNameLst>
                                      </p:cBhvr>
                                      <p:by>
                                        <p:hsl h="0" s="-12549" l="-25098"/>
                                      </p:by>
                                    </p:animClr>
                                    <p:animClr clrSpc="hsl">
                                      <p:cBhvr>
                                        <p:cTn id="29" dur="500" fill="hold"/>
                                        <p:tgtEl>
                                          <p:spTgt spid="7"/>
                                        </p:tgtEl>
                                        <p:attrNameLst>
                                          <p:attrName>fillcolor</p:attrName>
                                        </p:attrNameLst>
                                      </p:cBhvr>
                                      <p:by>
                                        <p:hsl h="0" s="-12549" l="-25098"/>
                                      </p:by>
                                    </p:animClr>
                                    <p:animClr clrSpc="hsl">
                                      <p:cBhvr>
                                        <p:cTn id="30" dur="500" fill="hold"/>
                                        <p:tgtEl>
                                          <p:spTgt spid="7"/>
                                        </p:tgtEl>
                                        <p:attrNameLst>
                                          <p:attrName>stroke.color</p:attrName>
                                        </p:attrNameLst>
                                      </p:cBhvr>
                                      <p:by>
                                        <p:hsl h="0" s="-12549" l="-25098"/>
                                      </p:by>
                                    </p:animClr>
                                    <p:set>
                                      <p:cBhvr>
                                        <p:cTn id="31" dur="500" fill="hold"/>
                                        <p:tgtEl>
                                          <p:spTgt spid="7"/>
                                        </p:tgtEl>
                                        <p:attrNameLst>
                                          <p:attrName>fill.type</p:attrName>
                                        </p:attrNameLst>
                                      </p:cBhvr>
                                      <p:to>
                                        <p:strVal val="solid"/>
                                      </p:to>
                                    </p:set>
                                  </p:childTnLst>
                                </p:cTn>
                              </p:par>
                            </p:childTnLst>
                          </p:cTn>
                        </p:par>
                        <p:par>
                          <p:cTn id="32" fill="hold">
                            <p:stCondLst>
                              <p:cond delay="6000"/>
                            </p:stCondLst>
                            <p:childTnLst>
                              <p:par>
                                <p:cTn id="33" presetID="2" presetClass="entr" presetSubtype="2"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1+#ppt_w/2"/>
                                          </p:val>
                                        </p:tav>
                                        <p:tav tm="100000">
                                          <p:val>
                                            <p:strVal val="#ppt_x"/>
                                          </p:val>
                                        </p:tav>
                                      </p:tavLst>
                                    </p:anim>
                                    <p:anim calcmode="lin" valueType="num">
                                      <p:cBhvr additive="base">
                                        <p:cTn id="36" dur="500" fill="hold"/>
                                        <p:tgtEl>
                                          <p:spTgt spid="25"/>
                                        </p:tgtEl>
                                        <p:attrNameLst>
                                          <p:attrName>ppt_y</p:attrName>
                                        </p:attrNameLst>
                                      </p:cBhvr>
                                      <p:tavLst>
                                        <p:tav tm="0">
                                          <p:val>
                                            <p:strVal val="#ppt_y"/>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1"/>
      <p:bldP spid="10" grpId="1"/>
      <p:bldP spid="12" grpId="1"/>
      <p:bldP spid="13" grpId="0"/>
      <p:bldP spid="13" grpId="1"/>
      <p:bldP spid="14" grpId="0"/>
      <p:bldP spid="16" grpId="0"/>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srcRect/>
          <a:stretch>
            <a:fillRect/>
          </a:stretch>
        </p:blipFill>
        <p:spPr bwMode="auto">
          <a:xfrm>
            <a:off x="0" y="685800"/>
            <a:ext cx="9144000" cy="5486400"/>
          </a:xfrm>
          <a:prstGeom prst="rect">
            <a:avLst/>
          </a:prstGeom>
          <a:noFill/>
          <a:ln w="9525">
            <a:noFill/>
            <a:miter lim="800000"/>
            <a:headEnd/>
            <a:tailEnd/>
          </a:ln>
        </p:spPr>
      </p:pic>
      <p:sp>
        <p:nvSpPr>
          <p:cNvPr id="2" name="Title 1"/>
          <p:cNvSpPr>
            <a:spLocks noGrp="1"/>
          </p:cNvSpPr>
          <p:nvPr>
            <p:ph type="title"/>
          </p:nvPr>
        </p:nvSpPr>
        <p:spPr>
          <a:xfrm>
            <a:off x="457200" y="609600"/>
            <a:ext cx="8229600" cy="1143000"/>
          </a:xfrm>
        </p:spPr>
        <p:txBody>
          <a:bodyPr>
            <a:normAutofit/>
          </a:bodyPr>
          <a:lstStyle/>
          <a:p>
            <a:pPr algn="l"/>
            <a:r>
              <a:rPr lang="en-NZ" sz="4000" b="1" dirty="0" smtClean="0">
                <a:solidFill>
                  <a:schemeClr val="bg1"/>
                </a:solidFill>
              </a:rPr>
              <a:t>What just happened?</a:t>
            </a:r>
            <a:endParaRPr lang="en-NZ" sz="4000" b="1" dirty="0">
              <a:solidFill>
                <a:schemeClr val="bg1"/>
              </a:solidFill>
            </a:endParaRPr>
          </a:p>
        </p:txBody>
      </p:sp>
      <p:sp>
        <p:nvSpPr>
          <p:cNvPr id="3" name="Content Placeholder 2"/>
          <p:cNvSpPr>
            <a:spLocks noGrp="1"/>
          </p:cNvSpPr>
          <p:nvPr>
            <p:ph idx="1"/>
          </p:nvPr>
        </p:nvSpPr>
        <p:spPr/>
        <p:txBody>
          <a:bodyPr>
            <a:normAutofit/>
          </a:bodyPr>
          <a:lstStyle/>
          <a:p>
            <a:r>
              <a:rPr lang="en-NZ" sz="2000" dirty="0" smtClean="0"/>
              <a:t>The three choices were about two things.</a:t>
            </a:r>
          </a:p>
          <a:p>
            <a:r>
              <a:rPr lang="en-NZ" sz="2000" dirty="0" smtClean="0"/>
              <a:t>Delivery medium (web versus hard copy.)</a:t>
            </a:r>
          </a:p>
          <a:p>
            <a:r>
              <a:rPr lang="en-NZ" sz="2000" dirty="0" smtClean="0"/>
              <a:t>The price $59 versus $125.)</a:t>
            </a:r>
          </a:p>
          <a:p>
            <a:r>
              <a:rPr lang="en-NZ" sz="2000" dirty="0" smtClean="0"/>
              <a:t>The unintentional (or very intentional) effect of having the unpopular middle choice was to frame the options mostly in terms of delivery media. Hey – two media for the price of one!</a:t>
            </a:r>
          </a:p>
          <a:p>
            <a:r>
              <a:rPr lang="en-NZ" sz="2000" dirty="0" smtClean="0"/>
              <a:t>The simpler choice framed it in terms of cost. Why pay more than $59?</a:t>
            </a:r>
          </a:p>
          <a:p>
            <a:endParaRPr lang="en-NZ" sz="2000" dirty="0" smtClean="0"/>
          </a:p>
          <a:p>
            <a:r>
              <a:rPr lang="en-NZ" sz="2000" b="1" dirty="0" smtClean="0">
                <a:solidFill>
                  <a:schemeClr val="bg1"/>
                </a:solidFill>
              </a:rPr>
              <a:t>The issue is one of framing.</a:t>
            </a:r>
          </a:p>
          <a:p>
            <a:endParaRPr lang="en-NZ" sz="2000" dirty="0" smtClean="0"/>
          </a:p>
          <a:p>
            <a:endParaRPr lang="en-NZ" sz="2000" dirty="0" smtClean="0"/>
          </a:p>
        </p:txBody>
      </p:sp>
      <p:sp>
        <p:nvSpPr>
          <p:cNvPr id="4" name="Rectangle 3"/>
          <p:cNvSpPr/>
          <p:nvPr/>
        </p:nvSpPr>
        <p:spPr>
          <a:xfrm>
            <a:off x="0" y="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ransition>
    <p:randomBar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3200"/>
            <a:ext cx="8229600" cy="1143000"/>
          </a:xfrm>
          <a:effectLst>
            <a:outerShdw blurRad="50800" dist="38100" dir="2700000" algn="tl" rotWithShape="0">
              <a:prstClr val="black">
                <a:alpha val="40000"/>
              </a:prstClr>
            </a:outerShdw>
          </a:effectLst>
        </p:spPr>
        <p:txBody>
          <a:bodyPr rtlCol="0">
            <a:normAutofit/>
          </a:bodyPr>
          <a:lstStyle/>
          <a:p>
            <a:pPr eaLnBrk="1" fontAlgn="auto" hangingPunct="1">
              <a:spcAft>
                <a:spcPts val="0"/>
              </a:spcAft>
              <a:defRPr/>
            </a:pPr>
            <a:r>
              <a:rPr lang="en-NZ" sz="4000" dirty="0" smtClean="0"/>
              <a:t>Response order effects</a:t>
            </a:r>
            <a:endParaRPr lang="en-NZ" sz="4000" dirty="0"/>
          </a:p>
        </p:txBody>
      </p:sp>
      <p:sp>
        <p:nvSpPr>
          <p:cNvPr id="57348" name="Content Placeholder 4"/>
          <p:cNvSpPr>
            <a:spLocks noGrp="1"/>
          </p:cNvSpPr>
          <p:nvPr>
            <p:ph idx="1"/>
          </p:nvPr>
        </p:nvSpPr>
        <p:spPr>
          <a:xfrm>
            <a:off x="2438400" y="3886200"/>
            <a:ext cx="6705600" cy="2544763"/>
          </a:xfrm>
        </p:spPr>
        <p:txBody>
          <a:bodyPr/>
          <a:lstStyle/>
          <a:p>
            <a:pPr eaLnBrk="1" hangingPunct="1"/>
            <a:r>
              <a:rPr lang="en-NZ" sz="2000" smtClean="0"/>
              <a:t>Primacy and recency – can effect the way we deal with and retrieve our thoughts. </a:t>
            </a:r>
          </a:p>
          <a:p>
            <a:pPr eaLnBrk="1" hangingPunct="1"/>
            <a:r>
              <a:rPr lang="en-NZ" sz="2000" smtClean="0"/>
              <a:t>Primacy effects occur more in written surveys. First mentioned gets more votes.</a:t>
            </a:r>
          </a:p>
          <a:p>
            <a:pPr eaLnBrk="1" hangingPunct="1"/>
            <a:r>
              <a:rPr lang="en-NZ" sz="2000" smtClean="0"/>
              <a:t>Recency effects occur more often in phone surveys. Last mentioned gets more votes. </a:t>
            </a:r>
          </a:p>
          <a:p>
            <a:pPr lvl="1" eaLnBrk="1" hangingPunct="1"/>
            <a:endParaRPr lang="en-NZ" smtClean="0"/>
          </a:p>
        </p:txBody>
      </p:sp>
      <p:pic>
        <p:nvPicPr>
          <p:cNvPr id="62465" name="Picture 1"/>
          <p:cNvPicPr>
            <a:picLocks noChangeAspect="1" noChangeArrowheads="1"/>
          </p:cNvPicPr>
          <p:nvPr/>
        </p:nvPicPr>
        <p:blipFill>
          <a:blip r:embed="rId2" cstate="print"/>
          <a:srcRect/>
          <a:stretch>
            <a:fillRect/>
          </a:stretch>
        </p:blipFill>
        <p:spPr bwMode="auto">
          <a:xfrm>
            <a:off x="609600" y="262702"/>
            <a:ext cx="3886200" cy="267956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19600" y="1143000"/>
            <a:ext cx="4191000" cy="1143000"/>
          </a:xfrm>
          <a:effectLst>
            <a:outerShdw blurRad="50800" dist="38100" dir="2700000" algn="tl" rotWithShape="0">
              <a:prstClr val="black">
                <a:alpha val="40000"/>
              </a:prstClr>
            </a:outerShdw>
          </a:effectLst>
        </p:spPr>
        <p:txBody>
          <a:bodyPr rtlCol="0">
            <a:normAutofit/>
          </a:bodyPr>
          <a:lstStyle/>
          <a:p>
            <a:pPr algn="l" eaLnBrk="1" fontAlgn="auto" hangingPunct="1">
              <a:spcAft>
                <a:spcPts val="0"/>
              </a:spcAft>
              <a:defRPr/>
            </a:pPr>
            <a:r>
              <a:rPr lang="en-NZ" sz="4000" dirty="0" smtClean="0"/>
              <a:t>Acquiescence Bias</a:t>
            </a:r>
            <a:endParaRPr lang="en-NZ" sz="4000" dirty="0"/>
          </a:p>
        </p:txBody>
      </p:sp>
      <p:sp>
        <p:nvSpPr>
          <p:cNvPr id="58372" name="Content Placeholder 4"/>
          <p:cNvSpPr>
            <a:spLocks noGrp="1"/>
          </p:cNvSpPr>
          <p:nvPr>
            <p:ph idx="1"/>
          </p:nvPr>
        </p:nvSpPr>
        <p:spPr>
          <a:xfrm>
            <a:off x="4572000" y="2438400"/>
            <a:ext cx="4343400" cy="2971800"/>
          </a:xfrm>
        </p:spPr>
        <p:txBody>
          <a:bodyPr>
            <a:normAutofit lnSpcReduction="10000"/>
          </a:bodyPr>
          <a:lstStyle/>
          <a:p>
            <a:pPr eaLnBrk="1" hangingPunct="1"/>
            <a:r>
              <a:rPr lang="en-NZ" sz="2400" dirty="0" smtClean="0"/>
              <a:t>A tendency to agree with unbalanced statements.</a:t>
            </a:r>
          </a:p>
          <a:p>
            <a:pPr eaLnBrk="1" hangingPunct="1"/>
            <a:r>
              <a:rPr lang="en-NZ" sz="2400" dirty="0" smtClean="0"/>
              <a:t>The satisficing theory suggests that respondents tend to assume that the main option on offer is probably the “correct” option. The easiest response is simply to “agree.”</a:t>
            </a:r>
          </a:p>
          <a:p>
            <a:pPr lvl="1" eaLnBrk="1" hangingPunct="1"/>
            <a:endParaRPr lang="en-NZ" dirty="0" smtClean="0"/>
          </a:p>
        </p:txBody>
      </p:sp>
      <p:pic>
        <p:nvPicPr>
          <p:cNvPr id="61441" name="Picture 1"/>
          <p:cNvPicPr>
            <a:picLocks noChangeAspect="1" noChangeArrowheads="1"/>
          </p:cNvPicPr>
          <p:nvPr/>
        </p:nvPicPr>
        <p:blipFill>
          <a:blip r:embed="rId2" cstate="print"/>
          <a:srcRect/>
          <a:stretch>
            <a:fillRect/>
          </a:stretch>
        </p:blipFill>
        <p:spPr bwMode="auto">
          <a:xfrm>
            <a:off x="533400" y="1066800"/>
            <a:ext cx="3721869" cy="5057775"/>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3200"/>
            <a:ext cx="8229600" cy="1143000"/>
          </a:xfrm>
          <a:effectLst>
            <a:outerShdw blurRad="50800" dist="38100" dir="2700000" algn="tl" rotWithShape="0">
              <a:prstClr val="black">
                <a:alpha val="40000"/>
              </a:prstClr>
            </a:outerShdw>
          </a:effectLst>
        </p:spPr>
        <p:txBody>
          <a:bodyPr rtlCol="0">
            <a:normAutofit/>
          </a:bodyPr>
          <a:lstStyle/>
          <a:p>
            <a:pPr eaLnBrk="1" fontAlgn="auto" hangingPunct="1">
              <a:spcAft>
                <a:spcPts val="0"/>
              </a:spcAft>
              <a:defRPr/>
            </a:pPr>
            <a:r>
              <a:rPr lang="en-NZ" sz="4000" dirty="0" smtClean="0"/>
              <a:t>The presence of a “No Opinion” filter.</a:t>
            </a:r>
            <a:endParaRPr lang="en-NZ" sz="4000" dirty="0"/>
          </a:p>
        </p:txBody>
      </p:sp>
      <p:sp>
        <p:nvSpPr>
          <p:cNvPr id="60420" name="Content Placeholder 4"/>
          <p:cNvSpPr>
            <a:spLocks noGrp="1"/>
          </p:cNvSpPr>
          <p:nvPr>
            <p:ph idx="1"/>
          </p:nvPr>
        </p:nvSpPr>
        <p:spPr>
          <a:xfrm>
            <a:off x="2438400" y="3886200"/>
            <a:ext cx="6705600" cy="2544763"/>
          </a:xfrm>
        </p:spPr>
        <p:txBody>
          <a:bodyPr/>
          <a:lstStyle/>
          <a:p>
            <a:pPr eaLnBrk="1" hangingPunct="1"/>
            <a:r>
              <a:rPr lang="en-NZ" sz="2400" dirty="0" smtClean="0"/>
              <a:t>Traditionally we’re trained to include “No Opinion” as an option.</a:t>
            </a:r>
          </a:p>
          <a:p>
            <a:pPr eaLnBrk="1" hangingPunct="1"/>
            <a:r>
              <a:rPr lang="en-NZ" sz="2400" dirty="0" smtClean="0"/>
              <a:t>Findings suggest that most people who offer “no opinion” do have an opinion. By removing the option you encourage a more thoughtful answer.</a:t>
            </a:r>
          </a:p>
          <a:p>
            <a:pPr eaLnBrk="1" hangingPunct="1"/>
            <a:r>
              <a:rPr lang="en-NZ" sz="2400" dirty="0" smtClean="0"/>
              <a:t>A matter of judgement.</a:t>
            </a:r>
          </a:p>
          <a:p>
            <a:pPr lvl="1" eaLnBrk="1" hangingPunct="1"/>
            <a:endParaRPr lang="en-NZ" dirty="0" smtClean="0"/>
          </a:p>
        </p:txBody>
      </p:sp>
      <p:pic>
        <p:nvPicPr>
          <p:cNvPr id="59393" name="Picture 1"/>
          <p:cNvPicPr>
            <a:picLocks noChangeAspect="1" noChangeArrowheads="1"/>
          </p:cNvPicPr>
          <p:nvPr/>
        </p:nvPicPr>
        <p:blipFill>
          <a:blip r:embed="rId2" cstate="print"/>
          <a:srcRect/>
          <a:stretch>
            <a:fillRect/>
          </a:stretch>
        </p:blipFill>
        <p:spPr bwMode="auto">
          <a:xfrm>
            <a:off x="609600" y="303439"/>
            <a:ext cx="3429000" cy="2592161"/>
          </a:xfrm>
          <a:prstGeom prst="rect">
            <a:avLst/>
          </a:prstGeom>
          <a:noFill/>
          <a:ln w="9525">
            <a:noFill/>
            <a:miter lim="800000"/>
            <a:headEnd/>
            <a:tailEnd/>
          </a:ln>
        </p:spPr>
      </p:pic>
      <p:sp>
        <p:nvSpPr>
          <p:cNvPr id="7" name="Isosceles Triangle 6"/>
          <p:cNvSpPr/>
          <p:nvPr/>
        </p:nvSpPr>
        <p:spPr>
          <a:xfrm>
            <a:off x="685800" y="2209800"/>
            <a:ext cx="3581400" cy="533400"/>
          </a:xfrm>
          <a:prstGeom prst="triangle">
            <a:avLst>
              <a:gd name="adj" fmla="val 7633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ransition>
    <p:randomBa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NZ" sz="2800" dirty="0" smtClean="0">
                <a:solidFill>
                  <a:srgbClr val="FFC000"/>
                </a:solidFill>
              </a:rPr>
              <a:t>"Which parent should have custody of the child?"</a:t>
            </a:r>
            <a:endParaRPr lang="en-NZ" sz="2800" dirty="0">
              <a:solidFill>
                <a:srgbClr val="FFC000"/>
              </a:solidFill>
            </a:endParaRPr>
          </a:p>
        </p:txBody>
      </p:sp>
      <p:pic>
        <p:nvPicPr>
          <p:cNvPr id="64514"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219200" y="1600200"/>
            <a:ext cx="2438400" cy="2438400"/>
          </a:xfrm>
          <a:prstGeom prst="rect">
            <a:avLst/>
          </a:prstGeom>
          <a:solidFill>
            <a:schemeClr val="bg1"/>
          </a:solidFill>
          <a:ln w="9525">
            <a:noFill/>
            <a:miter lim="800000"/>
            <a:headEnd/>
            <a:tailEnd/>
          </a:ln>
        </p:spPr>
      </p:pic>
      <p:pic>
        <p:nvPicPr>
          <p:cNvPr id="64515" name="Picture 3"/>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5105400" y="1600200"/>
            <a:ext cx="2438400" cy="2438400"/>
          </a:xfrm>
          <a:prstGeom prst="rect">
            <a:avLst/>
          </a:prstGeom>
          <a:noFill/>
          <a:ln w="9525">
            <a:noFill/>
            <a:miter lim="800000"/>
            <a:headEnd/>
            <a:tailEnd/>
          </a:ln>
        </p:spPr>
      </p:pic>
      <p:sp>
        <p:nvSpPr>
          <p:cNvPr id="6" name="TextBox 5"/>
          <p:cNvSpPr txBox="1"/>
          <p:nvPr/>
        </p:nvSpPr>
        <p:spPr>
          <a:xfrm>
            <a:off x="5105400" y="4313872"/>
            <a:ext cx="2667000" cy="1477328"/>
          </a:xfrm>
          <a:prstGeom prst="rect">
            <a:avLst/>
          </a:prstGeom>
          <a:noFill/>
        </p:spPr>
        <p:txBody>
          <a:bodyPr wrap="square" rtlCol="0">
            <a:spAutoFit/>
          </a:bodyPr>
          <a:lstStyle/>
          <a:p>
            <a:r>
              <a:rPr lang="en-NZ" dirty="0" smtClean="0">
                <a:solidFill>
                  <a:schemeClr val="bg1"/>
                </a:solidFill>
              </a:rPr>
              <a:t>Parent B has a close relationship with the child but a job that would take him or her away for long periods.</a:t>
            </a:r>
            <a:endParaRPr lang="en-NZ" dirty="0">
              <a:solidFill>
                <a:schemeClr val="bg1"/>
              </a:solidFill>
            </a:endParaRPr>
          </a:p>
        </p:txBody>
      </p:sp>
      <p:sp>
        <p:nvSpPr>
          <p:cNvPr id="7" name="TextBox 6"/>
          <p:cNvSpPr txBox="1"/>
          <p:nvPr/>
        </p:nvSpPr>
        <p:spPr>
          <a:xfrm>
            <a:off x="1295400" y="4343400"/>
            <a:ext cx="2743200" cy="923330"/>
          </a:xfrm>
          <a:prstGeom prst="rect">
            <a:avLst/>
          </a:prstGeom>
          <a:noFill/>
        </p:spPr>
        <p:txBody>
          <a:bodyPr wrap="square" rtlCol="0">
            <a:spAutoFit/>
          </a:bodyPr>
          <a:lstStyle/>
          <a:p>
            <a:r>
              <a:rPr lang="en-NZ" dirty="0" smtClean="0">
                <a:solidFill>
                  <a:schemeClr val="bg1"/>
                </a:solidFill>
              </a:rPr>
              <a:t>Parent A is moderately suitable to be the guardian in multiple ways.</a:t>
            </a:r>
            <a:endParaRPr lang="en-NZ" dirty="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a:bodyPr>
          <a:lstStyle/>
          <a:p>
            <a:r>
              <a:rPr lang="en-NZ" sz="2800" dirty="0" smtClean="0">
                <a:solidFill>
                  <a:srgbClr val="FFC000"/>
                </a:solidFill>
              </a:rPr>
              <a:t>"Which parent should be denied custody of the child?"</a:t>
            </a:r>
            <a:endParaRPr lang="en-NZ" sz="2800" dirty="0">
              <a:solidFill>
                <a:srgbClr val="FFC000"/>
              </a:solidFill>
            </a:endParaRPr>
          </a:p>
        </p:txBody>
      </p:sp>
      <p:pic>
        <p:nvPicPr>
          <p:cNvPr id="64514" name="Picture 2"/>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1219200" y="1600200"/>
            <a:ext cx="2438400" cy="2438400"/>
          </a:xfrm>
          <a:prstGeom prst="rect">
            <a:avLst/>
          </a:prstGeom>
          <a:solidFill>
            <a:schemeClr val="bg1"/>
          </a:solidFill>
          <a:ln w="9525">
            <a:noFill/>
            <a:miter lim="800000"/>
            <a:headEnd/>
            <a:tailEnd/>
          </a:ln>
        </p:spPr>
      </p:pic>
      <p:pic>
        <p:nvPicPr>
          <p:cNvPr id="64515" name="Picture 3"/>
          <p:cNvPicPr>
            <a:picLocks noChangeAspect="1" noChangeArrowheads="1"/>
          </p:cNvPicPr>
          <p:nvPr/>
        </p:nvPicPr>
        <p:blipFill>
          <a:blip r:embed="rId2" cstate="print">
            <a:duotone>
              <a:schemeClr val="accent3">
                <a:shade val="45000"/>
                <a:satMod val="135000"/>
              </a:schemeClr>
              <a:prstClr val="white"/>
            </a:duotone>
          </a:blip>
          <a:srcRect/>
          <a:stretch>
            <a:fillRect/>
          </a:stretch>
        </p:blipFill>
        <p:spPr bwMode="auto">
          <a:xfrm>
            <a:off x="5105400" y="1600200"/>
            <a:ext cx="2438400" cy="2438400"/>
          </a:xfrm>
          <a:prstGeom prst="rect">
            <a:avLst/>
          </a:prstGeom>
          <a:noFill/>
          <a:ln w="9525">
            <a:noFill/>
            <a:miter lim="800000"/>
            <a:headEnd/>
            <a:tailEnd/>
          </a:ln>
        </p:spPr>
      </p:pic>
      <p:sp>
        <p:nvSpPr>
          <p:cNvPr id="7" name="TextBox 6"/>
          <p:cNvSpPr txBox="1"/>
          <p:nvPr/>
        </p:nvSpPr>
        <p:spPr>
          <a:xfrm>
            <a:off x="1295400" y="4334470"/>
            <a:ext cx="2743200" cy="923330"/>
          </a:xfrm>
          <a:prstGeom prst="rect">
            <a:avLst/>
          </a:prstGeom>
          <a:noFill/>
        </p:spPr>
        <p:txBody>
          <a:bodyPr wrap="square" rtlCol="0">
            <a:spAutoFit/>
          </a:bodyPr>
          <a:lstStyle/>
          <a:p>
            <a:r>
              <a:rPr lang="en-NZ" dirty="0" smtClean="0">
                <a:solidFill>
                  <a:schemeClr val="bg1"/>
                </a:solidFill>
              </a:rPr>
              <a:t>Parent A is moderately suitable to be the guardian in multiple ways.</a:t>
            </a:r>
            <a:endParaRPr lang="en-NZ" dirty="0">
              <a:solidFill>
                <a:schemeClr val="bg1"/>
              </a:solidFill>
            </a:endParaRPr>
          </a:p>
        </p:txBody>
      </p:sp>
      <p:sp>
        <p:nvSpPr>
          <p:cNvPr id="8" name="TextBox 7"/>
          <p:cNvSpPr txBox="1"/>
          <p:nvPr/>
        </p:nvSpPr>
        <p:spPr>
          <a:xfrm>
            <a:off x="5105400" y="4313872"/>
            <a:ext cx="2667000" cy="1477328"/>
          </a:xfrm>
          <a:prstGeom prst="rect">
            <a:avLst/>
          </a:prstGeom>
          <a:noFill/>
        </p:spPr>
        <p:txBody>
          <a:bodyPr wrap="square" rtlCol="0">
            <a:spAutoFit/>
          </a:bodyPr>
          <a:lstStyle/>
          <a:p>
            <a:r>
              <a:rPr lang="en-NZ" dirty="0" smtClean="0">
                <a:solidFill>
                  <a:schemeClr val="bg1"/>
                </a:solidFill>
              </a:rPr>
              <a:t>Parent B has a close relationship with the child but a job that would take him or her away for long periods.</a:t>
            </a:r>
            <a:endParaRPr lang="en-NZ" dirty="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p:txBody>
          <a:bodyPr>
            <a:normAutofit fontScale="77500" lnSpcReduction="20000"/>
          </a:bodyPr>
          <a:lstStyle/>
          <a:p>
            <a:r>
              <a:rPr lang="en-NZ" dirty="0" smtClean="0"/>
              <a:t>Even a small change in the wording of a question can affect how people search through available information, and hence the conclusions they reach. This was shown using a fictional child custody case.</a:t>
            </a:r>
            <a:r>
              <a:rPr lang="en-NZ" baseline="30000" dirty="0" smtClean="0">
                <a:hlinkClick r:id="rId2"/>
              </a:rPr>
              <a:t>[14]</a:t>
            </a:r>
            <a:r>
              <a:rPr lang="en-NZ" dirty="0" smtClean="0"/>
              <a:t> Subjects read that Parent A was moderately suitable to be the guardian in multiple ways. Parent B had a mix of salient positive and negative qualities: a close relationship with the child but a job that would take him or her away for long periods. When asked, "Which parent should have custody of the child?" the subjects looked for positive attributes and a majority chose Parent B. However, when the question was, "Which parent should be denied custody of the child?" they looked for negative attributes, but again a majority answered Parent B, implying that Parent A should have custody.</a:t>
            </a:r>
            <a:r>
              <a:rPr lang="en-NZ" baseline="30000" dirty="0" smtClean="0">
                <a:hlinkClick r:id="rId2"/>
              </a:rPr>
              <a:t>[14]</a:t>
            </a:r>
            <a:endParaRPr lang="en-NZ" dirty="0"/>
          </a:p>
        </p:txBody>
      </p:sp>
    </p:spTree>
  </p:cSld>
  <p:clrMapOvr>
    <a:masterClrMapping/>
  </p:clrMapOvr>
  <p:transition>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a:ln w="9525">
            <a:noFill/>
            <a:miter lim="800000"/>
            <a:headEnd/>
            <a:tailEnd/>
          </a:ln>
        </p:spPr>
      </p:pic>
      <p:sp>
        <p:nvSpPr>
          <p:cNvPr id="4" name="Title 3"/>
          <p:cNvSpPr>
            <a:spLocks noGrp="1"/>
          </p:cNvSpPr>
          <p:nvPr>
            <p:ph type="title"/>
          </p:nvPr>
        </p:nvSpPr>
        <p:spPr>
          <a:effectLst>
            <a:outerShdw blurRad="50800" dist="38100" dir="2700000" algn="tl" rotWithShape="0">
              <a:prstClr val="black">
                <a:alpha val="40000"/>
              </a:prstClr>
            </a:outerShdw>
          </a:effectLst>
        </p:spPr>
        <p:txBody>
          <a:bodyPr/>
          <a:lstStyle/>
          <a:p>
            <a:r>
              <a:rPr lang="en-NZ" dirty="0" smtClean="0">
                <a:solidFill>
                  <a:schemeClr val="bg1"/>
                </a:solidFill>
              </a:rPr>
              <a:t>DISCUSSION ONE</a:t>
            </a:r>
            <a:endParaRPr lang="en-NZ" dirty="0">
              <a:solidFill>
                <a:schemeClr val="bg1"/>
              </a:solidFill>
            </a:endParaRPr>
          </a:p>
        </p:txBody>
      </p:sp>
      <p:sp>
        <p:nvSpPr>
          <p:cNvPr id="5" name="Text Placeholder 4"/>
          <p:cNvSpPr>
            <a:spLocks noGrp="1"/>
          </p:cNvSpPr>
          <p:nvPr>
            <p:ph type="body" idx="1"/>
          </p:nvPr>
        </p:nvSpPr>
        <p:spPr/>
        <p:txBody>
          <a:bodyPr/>
          <a:lstStyle/>
          <a:p>
            <a:r>
              <a:rPr lang="en-NZ" dirty="0" smtClean="0">
                <a:solidFill>
                  <a:schemeClr val="bg1"/>
                </a:solidFill>
              </a:rPr>
              <a:t>Sampling and design issues</a:t>
            </a:r>
          </a:p>
        </p:txBody>
      </p:sp>
      <p:sp>
        <p:nvSpPr>
          <p:cNvPr id="6" name="Rectangle 5"/>
          <p:cNvSpPr/>
          <p:nvPr/>
        </p:nvSpPr>
        <p:spPr>
          <a:xfrm>
            <a:off x="0" y="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ransition>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ounded Rectangle 3"/>
          <p:cNvSpPr/>
          <p:nvPr/>
        </p:nvSpPr>
        <p:spPr>
          <a:xfrm>
            <a:off x="6400800" y="1295400"/>
            <a:ext cx="2286000" cy="68580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tx1"/>
                </a:solidFill>
                <a:latin typeface="Courier New" pitchFamily="49" charset="0"/>
                <a:cs typeface="Courier New" pitchFamily="49" charset="0"/>
              </a:rPr>
              <a:t>CHECKLIST</a:t>
            </a:r>
          </a:p>
          <a:p>
            <a:pPr algn="ctr"/>
            <a:endParaRPr lang="en-NZ" dirty="0"/>
          </a:p>
        </p:txBody>
      </p:sp>
      <p:sp>
        <p:nvSpPr>
          <p:cNvPr id="2" name="Title 1"/>
          <p:cNvSpPr>
            <a:spLocks noGrp="1"/>
          </p:cNvSpPr>
          <p:nvPr>
            <p:ph type="title"/>
          </p:nvPr>
        </p:nvSpPr>
        <p:spPr>
          <a:xfrm>
            <a:off x="457200" y="228600"/>
            <a:ext cx="8229600" cy="1143000"/>
          </a:xfrm>
          <a:effectLst>
            <a:outerShdw blurRad="50800" dist="38100" dir="2700000" algn="tl" rotWithShape="0">
              <a:prstClr val="black">
                <a:alpha val="40000"/>
              </a:prstClr>
            </a:outerShdw>
          </a:effectLst>
        </p:spPr>
        <p:txBody>
          <a:bodyPr>
            <a:normAutofit/>
          </a:bodyPr>
          <a:lstStyle/>
          <a:p>
            <a:pPr algn="l"/>
            <a:r>
              <a:rPr lang="en-NZ" sz="2400" b="1" dirty="0" smtClean="0">
                <a:solidFill>
                  <a:schemeClr val="bg1"/>
                </a:solidFill>
                <a:latin typeface="Courier New" pitchFamily="49" charset="0"/>
                <a:cs typeface="Courier New" pitchFamily="49" charset="0"/>
              </a:rPr>
              <a:t>Checklist for professionals</a:t>
            </a:r>
            <a:endParaRPr lang="en-NZ" sz="2400" b="1" dirty="0">
              <a:solidFill>
                <a:schemeClr val="bg1"/>
              </a:solidFill>
              <a:latin typeface="Courier New" pitchFamily="49" charset="0"/>
              <a:cs typeface="Courier New" pitchFamily="49" charset="0"/>
            </a:endParaRPr>
          </a:p>
        </p:txBody>
      </p:sp>
      <p:sp>
        <p:nvSpPr>
          <p:cNvPr id="3" name="Content Placeholder 2"/>
          <p:cNvSpPr>
            <a:spLocks noGrp="1"/>
          </p:cNvSpPr>
          <p:nvPr>
            <p:ph idx="1"/>
          </p:nvPr>
        </p:nvSpPr>
        <p:spPr>
          <a:solidFill>
            <a:schemeClr val="bg1"/>
          </a:solidFill>
          <a:effectLst>
            <a:outerShdw blurRad="50800" dist="38100" dir="2700000" algn="tl" rotWithShape="0">
              <a:prstClr val="black">
                <a:alpha val="40000"/>
              </a:prstClr>
            </a:outerShdw>
          </a:effectLst>
        </p:spPr>
        <p:txBody>
          <a:bodyPr>
            <a:normAutofit fontScale="92500" lnSpcReduction="20000"/>
          </a:bodyPr>
          <a:lstStyle/>
          <a:p>
            <a:endParaRPr lang="en-NZ" sz="2400" dirty="0" smtClean="0">
              <a:solidFill>
                <a:schemeClr val="bg1"/>
              </a:solidFill>
            </a:endParaRPr>
          </a:p>
          <a:p>
            <a:pPr marL="457200" indent="-457200">
              <a:spcBef>
                <a:spcPts val="1800"/>
              </a:spcBef>
              <a:buFont typeface="+mj-lt"/>
              <a:buAutoNum type="arabicPeriod"/>
            </a:pPr>
            <a:r>
              <a:rPr lang="en-NZ" sz="2800" b="1" dirty="0" smtClean="0">
                <a:latin typeface="Tekton Pro Cond" pitchFamily="34" charset="0"/>
                <a:cs typeface="Courier New" pitchFamily="49" charset="0"/>
              </a:rPr>
              <a:t>Think “Economist Example” where framing shifted respondents from one dimension (delivery medium) to another (price) simply through the answer options. </a:t>
            </a:r>
          </a:p>
          <a:p>
            <a:pPr marL="457200" indent="-457200">
              <a:spcBef>
                <a:spcPts val="1800"/>
              </a:spcBef>
              <a:buFont typeface="+mj-lt"/>
              <a:buAutoNum type="arabicPeriod"/>
            </a:pPr>
            <a:r>
              <a:rPr lang="en-NZ" sz="2800" b="1" dirty="0" smtClean="0">
                <a:latin typeface="Tekton Pro Cond" pitchFamily="34" charset="0"/>
                <a:cs typeface="Courier New" pitchFamily="49" charset="0"/>
              </a:rPr>
              <a:t>Think carefully about “no opinion” – if possible, work the respondent a little harder to deliver an opinion. Don’t let it become the lazy or satisficing option.</a:t>
            </a:r>
          </a:p>
          <a:p>
            <a:pPr marL="457200" indent="-457200">
              <a:spcBef>
                <a:spcPts val="1800"/>
              </a:spcBef>
              <a:buFont typeface="+mj-lt"/>
              <a:buAutoNum type="arabicPeriod"/>
            </a:pPr>
            <a:r>
              <a:rPr lang="en-NZ" sz="2800" b="1" dirty="0" smtClean="0">
                <a:latin typeface="Tekton Pro Cond" pitchFamily="34" charset="0"/>
                <a:cs typeface="Courier New" pitchFamily="49" charset="0"/>
              </a:rPr>
              <a:t>Ensure questions are neutrally worded – and that answer options are </a:t>
            </a:r>
            <a:r>
              <a:rPr lang="en-NZ" sz="2800" b="1" u="sng" dirty="0" smtClean="0">
                <a:latin typeface="Tekton Pro Cond" pitchFamily="34" charset="0"/>
                <a:cs typeface="Courier New" pitchFamily="49" charset="0"/>
              </a:rPr>
              <a:t>consistently</a:t>
            </a:r>
            <a:r>
              <a:rPr lang="en-NZ" sz="2800" b="1" dirty="0" smtClean="0">
                <a:latin typeface="Tekton Pro Cond" pitchFamily="34" charset="0"/>
                <a:cs typeface="Courier New" pitchFamily="49" charset="0"/>
              </a:rPr>
              <a:t> framed.  </a:t>
            </a:r>
          </a:p>
        </p:txBody>
      </p:sp>
    </p:spTree>
  </p:cSld>
  <p:clrMapOvr>
    <a:masterClrMapping/>
  </p:clrMapOvr>
  <p:transition>
    <p:randomBar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a:ln w="9525">
            <a:noFill/>
            <a:miter lim="800000"/>
            <a:headEnd/>
            <a:tailEnd/>
          </a:ln>
        </p:spPr>
      </p:pic>
      <p:sp>
        <p:nvSpPr>
          <p:cNvPr id="4" name="Title 3"/>
          <p:cNvSpPr>
            <a:spLocks noGrp="1"/>
          </p:cNvSpPr>
          <p:nvPr>
            <p:ph type="title"/>
          </p:nvPr>
        </p:nvSpPr>
        <p:spPr>
          <a:effectLst>
            <a:outerShdw blurRad="50800" dist="38100" dir="2700000" algn="tl" rotWithShape="0">
              <a:prstClr val="black">
                <a:alpha val="40000"/>
              </a:prstClr>
            </a:outerShdw>
          </a:effectLst>
        </p:spPr>
        <p:txBody>
          <a:bodyPr/>
          <a:lstStyle/>
          <a:p>
            <a:r>
              <a:rPr lang="en-NZ" dirty="0" smtClean="0">
                <a:solidFill>
                  <a:schemeClr val="bg1"/>
                </a:solidFill>
              </a:rPr>
              <a:t>DISCUSSION FOUR</a:t>
            </a:r>
            <a:endParaRPr lang="en-NZ" dirty="0">
              <a:solidFill>
                <a:schemeClr val="bg1"/>
              </a:solidFill>
            </a:endParaRPr>
          </a:p>
        </p:txBody>
      </p:sp>
      <p:sp>
        <p:nvSpPr>
          <p:cNvPr id="5" name="Text Placeholder 4"/>
          <p:cNvSpPr>
            <a:spLocks noGrp="1"/>
          </p:cNvSpPr>
          <p:nvPr>
            <p:ph type="body" idx="1"/>
          </p:nvPr>
        </p:nvSpPr>
        <p:spPr/>
        <p:txBody>
          <a:bodyPr/>
          <a:lstStyle/>
          <a:p>
            <a:r>
              <a:rPr lang="en-NZ" dirty="0" smtClean="0">
                <a:solidFill>
                  <a:schemeClr val="bg1"/>
                </a:solidFill>
              </a:rPr>
              <a:t>Big batteries</a:t>
            </a:r>
            <a:endParaRPr lang="en-NZ" dirty="0">
              <a:solidFill>
                <a:schemeClr val="bg1"/>
              </a:solidFill>
            </a:endParaRPr>
          </a:p>
        </p:txBody>
      </p:sp>
      <p:sp>
        <p:nvSpPr>
          <p:cNvPr id="6" name="Rectangle 5"/>
          <p:cNvSpPr/>
          <p:nvPr/>
        </p:nvSpPr>
        <p:spPr>
          <a:xfrm>
            <a:off x="0" y="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ransition>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Rectangle 6"/>
          <p:cNvSpPr/>
          <p:nvPr/>
        </p:nvSpPr>
        <p:spPr>
          <a:xfrm>
            <a:off x="0" y="0"/>
            <a:ext cx="4419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NZ"/>
          </a:p>
        </p:txBody>
      </p:sp>
      <p:sp>
        <p:nvSpPr>
          <p:cNvPr id="4" name="Title 3"/>
          <p:cNvSpPr>
            <a:spLocks noGrp="1"/>
          </p:cNvSpPr>
          <p:nvPr>
            <p:ph type="title"/>
          </p:nvPr>
        </p:nvSpPr>
        <p:spPr>
          <a:xfrm>
            <a:off x="4572000" y="76200"/>
            <a:ext cx="4114800" cy="1143000"/>
          </a:xfrm>
          <a:effectLst>
            <a:outerShdw blurRad="50800" dist="38100" dir="2700000" algn="tl" rotWithShape="0">
              <a:prstClr val="black">
                <a:alpha val="40000"/>
              </a:prstClr>
            </a:outerShdw>
          </a:effectLst>
        </p:spPr>
        <p:txBody>
          <a:bodyPr rtlCol="0">
            <a:normAutofit/>
          </a:bodyPr>
          <a:lstStyle/>
          <a:p>
            <a:pPr eaLnBrk="1" fontAlgn="auto" hangingPunct="1">
              <a:spcAft>
                <a:spcPts val="0"/>
              </a:spcAft>
              <a:defRPr/>
            </a:pPr>
            <a:r>
              <a:rPr lang="en-NZ" sz="3200" b="1" dirty="0" smtClean="0">
                <a:solidFill>
                  <a:schemeClr val="bg1"/>
                </a:solidFill>
              </a:rPr>
              <a:t>Avoid huge batteries.</a:t>
            </a:r>
            <a:endParaRPr lang="en-NZ" sz="3200" b="1" dirty="0">
              <a:solidFill>
                <a:schemeClr val="bg1"/>
              </a:solidFill>
            </a:endParaRPr>
          </a:p>
        </p:txBody>
      </p:sp>
      <p:sp>
        <p:nvSpPr>
          <p:cNvPr id="5" name="Content Placeholder 4"/>
          <p:cNvSpPr>
            <a:spLocks noGrp="1"/>
          </p:cNvSpPr>
          <p:nvPr>
            <p:ph idx="1"/>
          </p:nvPr>
        </p:nvSpPr>
        <p:spPr>
          <a:xfrm>
            <a:off x="4572000" y="1143000"/>
            <a:ext cx="4572000" cy="4754563"/>
          </a:xfrm>
        </p:spPr>
        <p:txBody>
          <a:bodyPr rtlCol="0">
            <a:noAutofit/>
          </a:bodyPr>
          <a:lstStyle/>
          <a:p>
            <a:pPr eaLnBrk="1" fontAlgn="auto" hangingPunct="1">
              <a:spcAft>
                <a:spcPts val="0"/>
              </a:spcAft>
              <a:defRPr/>
            </a:pPr>
            <a:r>
              <a:rPr lang="en-NZ" sz="2000" dirty="0" smtClean="0"/>
              <a:t>Tiresome to fill in.</a:t>
            </a:r>
          </a:p>
          <a:p>
            <a:r>
              <a:rPr lang="en-NZ" sz="2000" dirty="0" smtClean="0"/>
              <a:t>They drive respondents to use a satisficing heuristic which goes like this:</a:t>
            </a:r>
          </a:p>
          <a:p>
            <a:pPr lvl="1"/>
            <a:r>
              <a:rPr lang="en-NZ" sz="2000" dirty="0" smtClean="0"/>
              <a:t>Read the top question. Answer it as well as you can.</a:t>
            </a:r>
          </a:p>
          <a:p>
            <a:pPr lvl="1"/>
            <a:r>
              <a:rPr lang="en-NZ" sz="2000" dirty="0" smtClean="0"/>
              <a:t>Do the same for the second question. Get the gist?</a:t>
            </a:r>
          </a:p>
          <a:p>
            <a:pPr lvl="1"/>
            <a:r>
              <a:rPr lang="en-NZ" sz="2000" dirty="0" smtClean="0"/>
              <a:t>Then skim the other questions and anchor your answer around about the same result as your top two.</a:t>
            </a:r>
          </a:p>
          <a:p>
            <a:pPr eaLnBrk="1" fontAlgn="auto" hangingPunct="1">
              <a:spcAft>
                <a:spcPts val="0"/>
              </a:spcAft>
              <a:defRPr/>
            </a:pPr>
            <a:r>
              <a:rPr lang="en-NZ" sz="2000" dirty="0" smtClean="0"/>
              <a:t>Anchoring effect: your answer for the first question influences your answers for the rest of the battery.</a:t>
            </a:r>
          </a:p>
          <a:p>
            <a:pPr eaLnBrk="1" fontAlgn="auto" hangingPunct="1">
              <a:spcAft>
                <a:spcPts val="0"/>
              </a:spcAft>
              <a:buFont typeface="Arial" pitchFamily="34" charset="0"/>
              <a:buNone/>
              <a:defRPr/>
            </a:pPr>
            <a:endParaRPr lang="en-NZ" sz="2000" dirty="0" smtClean="0"/>
          </a:p>
          <a:p>
            <a:pPr lvl="1" eaLnBrk="1" fontAlgn="auto" hangingPunct="1">
              <a:spcAft>
                <a:spcPts val="0"/>
              </a:spcAft>
              <a:defRPr/>
            </a:pPr>
            <a:endParaRPr lang="en-NZ" sz="1800" dirty="0"/>
          </a:p>
        </p:txBody>
      </p:sp>
      <p:pic>
        <p:nvPicPr>
          <p:cNvPr id="8" name="Picture 2" descr="http://3.bp.blogspot.com/_vuV91fLGtKI/RqxGPfYT_fI/AAAAAAAAAQQ/prM_-HBHvlU/s400/Circle+Maze.bmp"/>
          <p:cNvPicPr>
            <a:picLocks noChangeAspect="1" noChangeArrowheads="1"/>
          </p:cNvPicPr>
          <p:nvPr/>
        </p:nvPicPr>
        <p:blipFill>
          <a:blip r:embed="rId3" cstate="print">
            <a:clrChange>
              <a:clrFrom>
                <a:srgbClr val="FFFFFF"/>
              </a:clrFrom>
              <a:clrTo>
                <a:srgbClr val="FFFFFF">
                  <a:alpha val="0"/>
                </a:srgbClr>
              </a:clrTo>
            </a:clrChange>
            <a:lum bright="-40000"/>
          </a:blip>
          <a:srcRect/>
          <a:stretch>
            <a:fillRect/>
          </a:stretch>
        </p:blipFill>
        <p:spPr bwMode="auto">
          <a:xfrm>
            <a:off x="0" y="1295400"/>
            <a:ext cx="3886200" cy="3836988"/>
          </a:xfrm>
          <a:prstGeom prst="rect">
            <a:avLst/>
          </a:prstGeom>
          <a:noFill/>
          <a:effectLst>
            <a:outerShdw blurRad="50800" dist="38100" dir="2700000" algn="tl" rotWithShape="0">
              <a:prstClr val="black">
                <a:alpha val="40000"/>
              </a:prstClr>
            </a:outerShdw>
          </a:effectLst>
        </p:spPr>
      </p:pic>
    </p:spTree>
  </p:cSld>
  <p:clrMapOvr>
    <a:masterClrMapping/>
  </p:clrMapOvr>
  <p:transition>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2" cy="6857999"/>
        </p:xfrm>
        <a:graphic>
          <a:graphicData uri="http://schemas.openxmlformats.org/drawingml/2006/table">
            <a:tbl>
              <a:tblPr/>
              <a:tblGrid>
                <a:gridCol w="3020787"/>
                <a:gridCol w="874745"/>
                <a:gridCol w="874745"/>
                <a:gridCol w="874745"/>
                <a:gridCol w="874745"/>
                <a:gridCol w="874745"/>
                <a:gridCol w="874745"/>
                <a:gridCol w="874745"/>
              </a:tblGrid>
              <a:tr h="89564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NZ" sz="1100" b="1" dirty="0" smtClean="0">
                          <a:latin typeface="Arial"/>
                        </a:rPr>
                        <a:t>Thinking back to your experience with Shop X, please indicate your degree of agreement with the following statements. </a:t>
                      </a:r>
                      <a:endParaRPr lang="en-NZ" sz="1100" b="1" dirty="0" smtClean="0"/>
                    </a:p>
                    <a:p>
                      <a:pPr algn="ctr"/>
                      <a:endParaRPr lang="en-NZ" sz="1000" dirty="0">
                        <a:latin typeface="Arial"/>
                      </a:endParaRP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C000"/>
                    </a:solidFill>
                  </a:tcPr>
                </a:tc>
                <a:tc>
                  <a:txBody>
                    <a:bodyPr/>
                    <a:lstStyle/>
                    <a:p>
                      <a:pPr algn="ctr"/>
                      <a:r>
                        <a:rPr lang="en-NZ" sz="1200" b="1" dirty="0">
                          <a:latin typeface="Arial"/>
                        </a:rPr>
                        <a:t>Strongly agree</a:t>
                      </a: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c>
                  <a:txBody>
                    <a:bodyPr/>
                    <a:lstStyle/>
                    <a:p>
                      <a:pPr algn="ctr"/>
                      <a:r>
                        <a:rPr lang="en-NZ" sz="1200" b="1">
                          <a:latin typeface="Arial"/>
                        </a:rPr>
                        <a:t>Agree</a:t>
                      </a: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c>
                  <a:txBody>
                    <a:bodyPr/>
                    <a:lstStyle/>
                    <a:p>
                      <a:pPr algn="ctr"/>
                      <a:r>
                        <a:rPr lang="en-NZ" sz="1200" b="1">
                          <a:latin typeface="Arial"/>
                        </a:rPr>
                        <a:t>Neutral</a:t>
                      </a: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c>
                  <a:txBody>
                    <a:bodyPr/>
                    <a:lstStyle/>
                    <a:p>
                      <a:pPr algn="ctr"/>
                      <a:r>
                        <a:rPr lang="en-NZ" sz="1200" b="1">
                          <a:latin typeface="Arial"/>
                        </a:rPr>
                        <a:t>Somewhat disagree</a:t>
                      </a: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c>
                  <a:txBody>
                    <a:bodyPr/>
                    <a:lstStyle/>
                    <a:p>
                      <a:pPr algn="ctr"/>
                      <a:r>
                        <a:rPr lang="en-NZ" sz="1200" b="1">
                          <a:latin typeface="Arial"/>
                        </a:rPr>
                        <a:t>Disagree</a:t>
                      </a: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c>
                  <a:txBody>
                    <a:bodyPr/>
                    <a:lstStyle/>
                    <a:p>
                      <a:pPr algn="ctr"/>
                      <a:r>
                        <a:rPr lang="en-NZ" sz="1200" b="1">
                          <a:latin typeface="Arial"/>
                        </a:rPr>
                        <a:t>Strongly disagree</a:t>
                      </a: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c>
                  <a:txBody>
                    <a:bodyPr/>
                    <a:lstStyle/>
                    <a:p>
                      <a:pPr algn="ctr"/>
                      <a:r>
                        <a:rPr lang="en-NZ" sz="1200" b="1" dirty="0">
                          <a:latin typeface="Arial"/>
                        </a:rPr>
                        <a:t>Not sure</a:t>
                      </a: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99"/>
                    </a:solidFill>
                  </a:tcPr>
                </a:tc>
              </a:tr>
              <a:tr h="396476">
                <a:tc>
                  <a:txBody>
                    <a:bodyPr/>
                    <a:lstStyle/>
                    <a:p>
                      <a:pPr lvl="1" algn="l">
                        <a:spcBef>
                          <a:spcPts val="300"/>
                        </a:spcBef>
                        <a:spcAft>
                          <a:spcPts val="300"/>
                        </a:spcAft>
                      </a:pPr>
                      <a:r>
                        <a:rPr lang="en-NZ" sz="1000" dirty="0">
                          <a:latin typeface="Arial"/>
                        </a:rPr>
                        <a:t>I prefer making a purchase from </a:t>
                      </a:r>
                      <a:r>
                        <a:rPr lang="en-NZ" sz="1000" i="1" dirty="0" smtClean="0">
                          <a:latin typeface="Arial"/>
                        </a:rPr>
                        <a:t>Shop X </a:t>
                      </a:r>
                      <a:r>
                        <a:rPr lang="en-NZ" sz="1000" dirty="0" smtClean="0">
                          <a:latin typeface="Arial"/>
                        </a:rPr>
                        <a:t>to </a:t>
                      </a:r>
                      <a:r>
                        <a:rPr lang="en-NZ" sz="1000" dirty="0">
                          <a:latin typeface="Arial"/>
                        </a:rPr>
                        <a:t>using local offices, malls or stores.</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ctr">
                        <a:lnSpc>
                          <a:spcPct val="150000"/>
                        </a:lnSpc>
                        <a:spcBef>
                          <a:spcPts val="600"/>
                        </a:spcBef>
                      </a:pPr>
                      <a:r>
                        <a:rPr lang="el-GR" sz="1400" dirty="0" smtClean="0">
                          <a:latin typeface="Arial"/>
                          <a:cs typeface="Arial"/>
                        </a:rPr>
                        <a:t>Ο</a:t>
                      </a:r>
                      <a:endParaRPr lang="en-NZ" sz="800" dirty="0">
                        <a:latin typeface="Arial"/>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ctr">
                        <a:lnSpc>
                          <a:spcPct val="150000"/>
                        </a:lnSpc>
                        <a:spcBef>
                          <a:spcPts val="600"/>
                        </a:spcBef>
                      </a:pPr>
                      <a:r>
                        <a:rPr lang="el-GR" sz="1400" smtClean="0">
                          <a:latin typeface="Arial"/>
                          <a:cs typeface="Arial"/>
                        </a:rPr>
                        <a:t>Ο</a:t>
                      </a:r>
                      <a:endParaRPr lang="en-NZ" sz="800" dirty="0">
                        <a:latin typeface="Arial"/>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ctr">
                        <a:lnSpc>
                          <a:spcPct val="150000"/>
                        </a:lnSpc>
                        <a:spcBef>
                          <a:spcPts val="600"/>
                        </a:spcBef>
                      </a:pPr>
                      <a:r>
                        <a:rPr lang="el-GR" sz="1400" smtClean="0">
                          <a:latin typeface="Arial"/>
                          <a:cs typeface="Arial"/>
                        </a:rPr>
                        <a:t>Ο</a:t>
                      </a:r>
                      <a:endParaRPr lang="en-NZ" sz="800">
                        <a:latin typeface="Arial"/>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ctr">
                        <a:lnSpc>
                          <a:spcPct val="150000"/>
                        </a:lnSpc>
                        <a:spcBef>
                          <a:spcPts val="600"/>
                        </a:spcBef>
                      </a:pPr>
                      <a:r>
                        <a:rPr lang="el-GR" sz="1400" smtClean="0">
                          <a:latin typeface="Arial"/>
                          <a:cs typeface="Arial"/>
                        </a:rPr>
                        <a:t>Ο</a:t>
                      </a:r>
                      <a:endParaRPr lang="en-NZ" sz="800" dirty="0">
                        <a:latin typeface="Arial"/>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ctr">
                        <a:lnSpc>
                          <a:spcPct val="150000"/>
                        </a:lnSpc>
                        <a:spcBef>
                          <a:spcPts val="600"/>
                        </a:spcBef>
                      </a:pPr>
                      <a:r>
                        <a:rPr lang="el-GR" sz="1400" smtClean="0">
                          <a:latin typeface="Arial"/>
                          <a:cs typeface="Arial"/>
                        </a:rPr>
                        <a:t>Ο</a:t>
                      </a:r>
                      <a:endParaRPr lang="en-NZ" sz="800">
                        <a:latin typeface="Arial"/>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ctr">
                        <a:lnSpc>
                          <a:spcPct val="150000"/>
                        </a:lnSpc>
                        <a:spcBef>
                          <a:spcPts val="600"/>
                        </a:spcBef>
                      </a:pPr>
                      <a:r>
                        <a:rPr lang="el-GR" sz="1400" smtClean="0">
                          <a:latin typeface="Arial"/>
                          <a:cs typeface="Arial"/>
                        </a:rPr>
                        <a:t>Ο</a:t>
                      </a:r>
                      <a:endParaRPr lang="en-NZ" sz="800">
                        <a:latin typeface="Arial"/>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ctr">
                        <a:lnSpc>
                          <a:spcPct val="150000"/>
                        </a:lnSpc>
                        <a:spcBef>
                          <a:spcPts val="600"/>
                        </a:spcBef>
                      </a:pPr>
                      <a:r>
                        <a:rPr lang="el-GR" sz="1400" smtClean="0">
                          <a:latin typeface="Arial"/>
                          <a:cs typeface="Arial"/>
                        </a:rPr>
                        <a:t>Ο</a:t>
                      </a:r>
                      <a:endParaRPr lang="en-NZ" sz="800" dirty="0">
                        <a:latin typeface="Arial"/>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r>
              <a:tr h="532593">
                <a:tc>
                  <a:txBody>
                    <a:bodyPr/>
                    <a:lstStyle/>
                    <a:p>
                      <a:pPr lvl="1" algn="l">
                        <a:spcBef>
                          <a:spcPts val="300"/>
                        </a:spcBef>
                        <a:spcAft>
                          <a:spcPts val="300"/>
                        </a:spcAft>
                      </a:pPr>
                      <a:r>
                        <a:rPr lang="en-NZ" sz="1000" dirty="0">
                          <a:latin typeface="Arial"/>
                        </a:rPr>
                        <a:t>I </a:t>
                      </a:r>
                      <a:r>
                        <a:rPr lang="en-NZ" sz="1000" dirty="0" smtClean="0">
                          <a:latin typeface="Arial"/>
                        </a:rPr>
                        <a:t>prefer </a:t>
                      </a:r>
                      <a:r>
                        <a:rPr lang="en-NZ" sz="1000" i="1" dirty="0" smtClean="0">
                          <a:latin typeface="Arial"/>
                        </a:rPr>
                        <a:t>Shop X </a:t>
                      </a:r>
                      <a:r>
                        <a:rPr lang="en-NZ" sz="1000" dirty="0" smtClean="0">
                          <a:latin typeface="Arial"/>
                        </a:rPr>
                        <a:t> </a:t>
                      </a:r>
                      <a:r>
                        <a:rPr lang="en-NZ" sz="1000" dirty="0">
                          <a:latin typeface="Arial"/>
                        </a:rPr>
                        <a:t>over other home shopping services (i.e., </a:t>
                      </a:r>
                      <a:r>
                        <a:rPr lang="en-NZ" sz="1000" dirty="0" err="1">
                          <a:latin typeface="Arial"/>
                        </a:rPr>
                        <a:t>catalogs</a:t>
                      </a:r>
                      <a:r>
                        <a:rPr lang="en-NZ" sz="1000" dirty="0">
                          <a:latin typeface="Arial"/>
                        </a:rPr>
                        <a:t>, "1-800" services or television).</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ctr">
                        <a:lnSpc>
                          <a:spcPct val="150000"/>
                        </a:lnSpc>
                        <a:spcBef>
                          <a:spcPts val="600"/>
                        </a:spcBef>
                      </a:pPr>
                      <a:r>
                        <a:rPr lang="el-GR" sz="1400" dirty="0" smtClean="0">
                          <a:latin typeface="Arial"/>
                          <a:cs typeface="Arial"/>
                        </a:rPr>
                        <a:t>Ο</a:t>
                      </a:r>
                      <a:endParaRPr lang="en-NZ" sz="800" dirty="0">
                        <a:latin typeface="Arial"/>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ctr">
                        <a:lnSpc>
                          <a:spcPct val="150000"/>
                        </a:lnSpc>
                        <a:spcBef>
                          <a:spcPts val="600"/>
                        </a:spcBef>
                      </a:pPr>
                      <a:r>
                        <a:rPr lang="el-GR" sz="1400" dirty="0" smtClean="0">
                          <a:latin typeface="Arial"/>
                          <a:cs typeface="Arial"/>
                        </a:rPr>
                        <a:t>Ο</a:t>
                      </a:r>
                      <a:endParaRPr lang="en-NZ" sz="800" dirty="0">
                        <a:latin typeface="Arial"/>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ctr">
                        <a:lnSpc>
                          <a:spcPct val="150000"/>
                        </a:lnSpc>
                        <a:spcBef>
                          <a:spcPts val="600"/>
                        </a:spcBef>
                      </a:pPr>
                      <a:r>
                        <a:rPr lang="el-GR" sz="1400" dirty="0" smtClean="0">
                          <a:latin typeface="Arial"/>
                          <a:cs typeface="Arial"/>
                        </a:rPr>
                        <a:t>Ο</a:t>
                      </a:r>
                      <a:endParaRPr lang="en-NZ" sz="800" dirty="0">
                        <a:latin typeface="Arial"/>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ctr">
                        <a:lnSpc>
                          <a:spcPct val="150000"/>
                        </a:lnSpc>
                        <a:spcBef>
                          <a:spcPts val="600"/>
                        </a:spcBef>
                      </a:pPr>
                      <a:r>
                        <a:rPr lang="el-GR" sz="1400" smtClean="0">
                          <a:latin typeface="Arial"/>
                          <a:cs typeface="Arial"/>
                        </a:rPr>
                        <a:t>Ο</a:t>
                      </a:r>
                      <a:endParaRPr lang="en-NZ" sz="800" dirty="0">
                        <a:latin typeface="Arial"/>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ctr">
                        <a:lnSpc>
                          <a:spcPct val="150000"/>
                        </a:lnSpc>
                        <a:spcBef>
                          <a:spcPts val="600"/>
                        </a:spcBef>
                      </a:pPr>
                      <a:r>
                        <a:rPr lang="el-GR" sz="1400" smtClean="0">
                          <a:latin typeface="Arial"/>
                          <a:cs typeface="Arial"/>
                        </a:rPr>
                        <a:t>Ο</a:t>
                      </a:r>
                      <a:endParaRPr lang="en-NZ" sz="800" dirty="0">
                        <a:latin typeface="Arial"/>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ctr">
                        <a:lnSpc>
                          <a:spcPct val="150000"/>
                        </a:lnSpc>
                        <a:spcBef>
                          <a:spcPts val="600"/>
                        </a:spcBef>
                      </a:pPr>
                      <a:r>
                        <a:rPr lang="el-GR" sz="1400" smtClean="0">
                          <a:latin typeface="Arial"/>
                          <a:cs typeface="Arial"/>
                        </a:rPr>
                        <a:t>Ο</a:t>
                      </a:r>
                      <a:endParaRPr lang="en-NZ" sz="800" dirty="0">
                        <a:latin typeface="Arial"/>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algn="ctr">
                        <a:lnSpc>
                          <a:spcPct val="150000"/>
                        </a:lnSpc>
                        <a:spcBef>
                          <a:spcPts val="600"/>
                        </a:spcBef>
                      </a:pPr>
                      <a:r>
                        <a:rPr lang="el-GR" sz="1400" smtClean="0">
                          <a:latin typeface="Arial"/>
                          <a:cs typeface="Arial"/>
                        </a:rPr>
                        <a:t>Ο</a:t>
                      </a:r>
                      <a:endParaRPr lang="en-NZ" sz="800" dirty="0">
                        <a:latin typeface="Arial"/>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r>
              <a:tr h="355063">
                <a:tc>
                  <a:txBody>
                    <a:bodyPr/>
                    <a:lstStyle/>
                    <a:p>
                      <a:pPr lvl="1" algn="l">
                        <a:spcBef>
                          <a:spcPts val="300"/>
                        </a:spcBef>
                        <a:spcAft>
                          <a:spcPts val="300"/>
                        </a:spcAft>
                      </a:pPr>
                      <a:r>
                        <a:rPr lang="en-NZ" sz="1000" i="1" dirty="0" smtClean="0">
                          <a:latin typeface="Arial"/>
                        </a:rPr>
                        <a:t>Shop X </a:t>
                      </a:r>
                      <a:r>
                        <a:rPr lang="en-NZ" sz="1000" dirty="0" smtClean="0">
                          <a:latin typeface="Arial"/>
                        </a:rPr>
                        <a:t>doesn't </a:t>
                      </a:r>
                      <a:r>
                        <a:rPr lang="en-NZ" sz="1000" dirty="0">
                          <a:latin typeface="Arial"/>
                        </a:rPr>
                        <a:t>just sell products or services--it entertains me.</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r>
              <a:tr h="396476">
                <a:tc>
                  <a:txBody>
                    <a:bodyPr/>
                    <a:lstStyle/>
                    <a:p>
                      <a:pPr lvl="1" algn="l">
                        <a:spcBef>
                          <a:spcPts val="300"/>
                        </a:spcBef>
                        <a:spcAft>
                          <a:spcPts val="300"/>
                        </a:spcAft>
                      </a:pPr>
                      <a:r>
                        <a:rPr lang="en-NZ" sz="1000" dirty="0">
                          <a:latin typeface="Arial"/>
                        </a:rPr>
                        <a:t>I received special rewards and discounts from doing business with </a:t>
                      </a:r>
                      <a:r>
                        <a:rPr lang="en-NZ" sz="1000" i="1" dirty="0" smtClean="0">
                          <a:latin typeface="Arial"/>
                        </a:rPr>
                        <a:t> Shop X </a:t>
                      </a:r>
                      <a:endParaRPr lang="en-NZ" sz="1000" dirty="0">
                        <a:latin typeface="Arial"/>
                      </a:endParaRP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r>
              <a:tr h="355063">
                <a:tc>
                  <a:txBody>
                    <a:bodyPr/>
                    <a:lstStyle/>
                    <a:p>
                      <a:pPr lvl="1" algn="l">
                        <a:spcBef>
                          <a:spcPts val="300"/>
                        </a:spcBef>
                        <a:spcAft>
                          <a:spcPts val="300"/>
                        </a:spcAft>
                      </a:pPr>
                      <a:r>
                        <a:rPr lang="en-NZ" sz="1000" dirty="0">
                          <a:latin typeface="Arial"/>
                        </a:rPr>
                        <a:t>I say positive things </a:t>
                      </a:r>
                      <a:r>
                        <a:rPr lang="en-NZ" sz="1000" dirty="0" smtClean="0">
                          <a:latin typeface="Arial"/>
                        </a:rPr>
                        <a:t>about </a:t>
                      </a:r>
                      <a:r>
                        <a:rPr lang="en-NZ" sz="1000" i="1" dirty="0" smtClean="0">
                          <a:latin typeface="Arial"/>
                        </a:rPr>
                        <a:t>Shop X </a:t>
                      </a:r>
                      <a:r>
                        <a:rPr lang="en-NZ" sz="1000" dirty="0" smtClean="0">
                          <a:latin typeface="Arial"/>
                        </a:rPr>
                        <a:t> </a:t>
                      </a:r>
                      <a:r>
                        <a:rPr lang="en-NZ" sz="1000" dirty="0">
                          <a:latin typeface="Arial"/>
                        </a:rPr>
                        <a:t>to other people. </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r>
              <a:tr h="532593">
                <a:tc>
                  <a:txBody>
                    <a:bodyPr/>
                    <a:lstStyle/>
                    <a:p>
                      <a:pPr lvl="1" algn="l">
                        <a:spcBef>
                          <a:spcPts val="300"/>
                        </a:spcBef>
                        <a:spcAft>
                          <a:spcPts val="300"/>
                        </a:spcAft>
                      </a:pPr>
                      <a:r>
                        <a:rPr lang="en-NZ" sz="1000" dirty="0">
                          <a:latin typeface="Arial"/>
                        </a:rPr>
                        <a:t>I </a:t>
                      </a:r>
                      <a:r>
                        <a:rPr lang="en-NZ" sz="1000" dirty="0" smtClean="0">
                          <a:latin typeface="Arial"/>
                        </a:rPr>
                        <a:t>consider </a:t>
                      </a:r>
                      <a:r>
                        <a:rPr lang="en-NZ" sz="1000" i="1" dirty="0" smtClean="0">
                          <a:latin typeface="Arial"/>
                        </a:rPr>
                        <a:t>Shop X </a:t>
                      </a:r>
                      <a:r>
                        <a:rPr lang="en-NZ" sz="1000" dirty="0" smtClean="0">
                          <a:latin typeface="Arial"/>
                        </a:rPr>
                        <a:t> </a:t>
                      </a:r>
                      <a:r>
                        <a:rPr lang="en-NZ" sz="1000" dirty="0">
                          <a:latin typeface="Arial"/>
                        </a:rPr>
                        <a:t>to be my first choice when I need products or services of this type.</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r>
              <a:tr h="355063">
                <a:tc>
                  <a:txBody>
                    <a:bodyPr/>
                    <a:lstStyle/>
                    <a:p>
                      <a:pPr lvl="1" algn="l">
                        <a:spcBef>
                          <a:spcPts val="300"/>
                        </a:spcBef>
                        <a:spcAft>
                          <a:spcPts val="300"/>
                        </a:spcAft>
                      </a:pPr>
                      <a:r>
                        <a:rPr lang="en-NZ" sz="1000" dirty="0">
                          <a:latin typeface="Arial"/>
                        </a:rPr>
                        <a:t>The "look" of </a:t>
                      </a:r>
                      <a:r>
                        <a:rPr lang="en-NZ" sz="1000" dirty="0" smtClean="0">
                          <a:latin typeface="Arial"/>
                        </a:rPr>
                        <a:t>the </a:t>
                      </a:r>
                      <a:r>
                        <a:rPr lang="en-NZ" sz="1000" i="1" dirty="0" smtClean="0">
                          <a:latin typeface="Arial"/>
                        </a:rPr>
                        <a:t>Shop X </a:t>
                      </a:r>
                      <a:r>
                        <a:rPr lang="en-NZ" sz="1000" dirty="0" smtClean="0">
                          <a:latin typeface="Arial"/>
                        </a:rPr>
                        <a:t>web </a:t>
                      </a:r>
                      <a:r>
                        <a:rPr lang="en-NZ" sz="1000" dirty="0">
                          <a:latin typeface="Arial"/>
                        </a:rPr>
                        <a:t>site is appealing to me.</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r>
              <a:tr h="334651">
                <a:tc>
                  <a:txBody>
                    <a:bodyPr/>
                    <a:lstStyle/>
                    <a:p>
                      <a:pPr lvl="1" algn="l">
                        <a:spcBef>
                          <a:spcPts val="300"/>
                        </a:spcBef>
                        <a:spcAft>
                          <a:spcPts val="300"/>
                        </a:spcAft>
                      </a:pPr>
                      <a:r>
                        <a:rPr lang="en-NZ" sz="1000" dirty="0">
                          <a:latin typeface="Arial"/>
                        </a:rPr>
                        <a:t>I really like doing business with </a:t>
                      </a:r>
                      <a:r>
                        <a:rPr lang="en-NZ" sz="1000" i="1" dirty="0" smtClean="0">
                          <a:latin typeface="Arial"/>
                        </a:rPr>
                        <a:t>Shop X </a:t>
                      </a:r>
                      <a:endParaRPr lang="en-NZ" sz="1000" dirty="0">
                        <a:latin typeface="Arial"/>
                      </a:endParaRP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r>
              <a:tr h="355063">
                <a:tc>
                  <a:txBody>
                    <a:bodyPr/>
                    <a:lstStyle/>
                    <a:p>
                      <a:pPr lvl="1" algn="l">
                        <a:spcBef>
                          <a:spcPts val="300"/>
                        </a:spcBef>
                        <a:spcAft>
                          <a:spcPts val="300"/>
                        </a:spcAft>
                      </a:pPr>
                      <a:r>
                        <a:rPr lang="en-NZ" sz="1000" dirty="0">
                          <a:latin typeface="Arial"/>
                        </a:rPr>
                        <a:t>I intend to continue to visit </a:t>
                      </a:r>
                      <a:r>
                        <a:rPr lang="en-NZ" sz="1000" dirty="0" smtClean="0">
                          <a:latin typeface="Arial"/>
                        </a:rPr>
                        <a:t>the </a:t>
                      </a:r>
                      <a:r>
                        <a:rPr lang="en-NZ" sz="1000" i="1" dirty="0" smtClean="0">
                          <a:latin typeface="Arial"/>
                        </a:rPr>
                        <a:t>Shop X </a:t>
                      </a:r>
                      <a:r>
                        <a:rPr lang="en-NZ" sz="1000" dirty="0" smtClean="0">
                          <a:latin typeface="Arial"/>
                        </a:rPr>
                        <a:t>site </a:t>
                      </a:r>
                      <a:r>
                        <a:rPr lang="en-NZ" sz="1000" dirty="0">
                          <a:latin typeface="Arial"/>
                        </a:rPr>
                        <a:t>in the future.</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r>
              <a:tr h="355063">
                <a:tc>
                  <a:txBody>
                    <a:bodyPr/>
                    <a:lstStyle/>
                    <a:p>
                      <a:pPr lvl="1" algn="l">
                        <a:spcBef>
                          <a:spcPts val="300"/>
                        </a:spcBef>
                        <a:spcAft>
                          <a:spcPts val="300"/>
                        </a:spcAft>
                      </a:pPr>
                      <a:r>
                        <a:rPr lang="en-NZ" sz="1000" dirty="0">
                          <a:latin typeface="Arial"/>
                        </a:rPr>
                        <a:t>I intend to </a:t>
                      </a:r>
                      <a:r>
                        <a:rPr lang="en-NZ" sz="1000" dirty="0" smtClean="0">
                          <a:latin typeface="Arial"/>
                        </a:rPr>
                        <a:t>purchase from </a:t>
                      </a:r>
                      <a:r>
                        <a:rPr lang="en-NZ" sz="1000" i="1" dirty="0" smtClean="0">
                          <a:latin typeface="Arial"/>
                        </a:rPr>
                        <a:t>Shop X </a:t>
                      </a:r>
                      <a:r>
                        <a:rPr lang="en-NZ" sz="1000" dirty="0" smtClean="0">
                          <a:latin typeface="Arial"/>
                        </a:rPr>
                        <a:t> </a:t>
                      </a:r>
                      <a:r>
                        <a:rPr lang="en-NZ" sz="1000" dirty="0">
                          <a:latin typeface="Arial"/>
                        </a:rPr>
                        <a:t>in the future.</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r>
              <a:tr h="532593">
                <a:tc>
                  <a:txBody>
                    <a:bodyPr/>
                    <a:lstStyle/>
                    <a:p>
                      <a:pPr lvl="1" algn="l">
                        <a:spcBef>
                          <a:spcPts val="300"/>
                        </a:spcBef>
                        <a:spcAft>
                          <a:spcPts val="300"/>
                        </a:spcAft>
                      </a:pPr>
                      <a:r>
                        <a:rPr lang="en-NZ" sz="1000" i="1" dirty="0" smtClean="0">
                          <a:latin typeface="Arial"/>
                        </a:rPr>
                        <a:t>Shop X </a:t>
                      </a:r>
                      <a:r>
                        <a:rPr lang="en-NZ" sz="1000" dirty="0" smtClean="0">
                          <a:latin typeface="Arial"/>
                        </a:rPr>
                        <a:t>is </a:t>
                      </a:r>
                      <a:r>
                        <a:rPr lang="en-NZ" sz="1000" dirty="0">
                          <a:latin typeface="Arial"/>
                        </a:rPr>
                        <a:t>one of the first places I intend to look when I need the type of merchandise or services it provides.</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r>
              <a:tr h="532593">
                <a:tc>
                  <a:txBody>
                    <a:bodyPr/>
                    <a:lstStyle/>
                    <a:p>
                      <a:pPr lvl="1" algn="l">
                        <a:spcBef>
                          <a:spcPts val="300"/>
                        </a:spcBef>
                        <a:spcAft>
                          <a:spcPts val="300"/>
                        </a:spcAft>
                      </a:pPr>
                      <a:r>
                        <a:rPr lang="en-NZ" sz="1000" dirty="0">
                          <a:latin typeface="Arial"/>
                        </a:rPr>
                        <a:t>It would require a lot of time and effort on my part, to set up an account with </a:t>
                      </a:r>
                      <a:r>
                        <a:rPr lang="en-NZ" sz="1000" dirty="0" smtClean="0">
                          <a:latin typeface="Arial"/>
                        </a:rPr>
                        <a:t>another shop </a:t>
                      </a:r>
                      <a:r>
                        <a:rPr lang="en-NZ" sz="1000" dirty="0">
                          <a:latin typeface="Arial"/>
                        </a:rPr>
                        <a:t>.</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r>
              <a:tr h="532593">
                <a:tc>
                  <a:txBody>
                    <a:bodyPr/>
                    <a:lstStyle/>
                    <a:p>
                      <a:pPr lvl="1" algn="l">
                        <a:spcBef>
                          <a:spcPts val="300"/>
                        </a:spcBef>
                        <a:spcAft>
                          <a:spcPts val="300"/>
                        </a:spcAft>
                      </a:pPr>
                      <a:r>
                        <a:rPr lang="en-NZ" sz="1000" dirty="0">
                          <a:latin typeface="Arial"/>
                        </a:rPr>
                        <a:t>It would take a lot of time and energy to look for another </a:t>
                      </a:r>
                      <a:r>
                        <a:rPr lang="en-NZ" sz="1000" dirty="0" smtClean="0">
                          <a:latin typeface="Arial"/>
                        </a:rPr>
                        <a:t>retailer for </a:t>
                      </a:r>
                      <a:r>
                        <a:rPr lang="en-NZ" sz="1000" dirty="0">
                          <a:latin typeface="Arial"/>
                        </a:rPr>
                        <a:t>this type of product.</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r>
              <a:tr h="396476">
                <a:tc>
                  <a:txBody>
                    <a:bodyPr/>
                    <a:lstStyle/>
                    <a:p>
                      <a:pPr lvl="1" algn="l">
                        <a:spcBef>
                          <a:spcPts val="300"/>
                        </a:spcBef>
                        <a:spcAft>
                          <a:spcPts val="300"/>
                        </a:spcAft>
                      </a:pPr>
                      <a:r>
                        <a:rPr lang="en-NZ" sz="1000" dirty="0">
                          <a:latin typeface="Arial"/>
                        </a:rPr>
                        <a:t>The products and/or services I purchased </a:t>
                      </a:r>
                      <a:r>
                        <a:rPr lang="en-NZ" sz="1000" dirty="0" smtClean="0">
                          <a:latin typeface="Arial"/>
                        </a:rPr>
                        <a:t>from </a:t>
                      </a:r>
                      <a:r>
                        <a:rPr lang="en-NZ" sz="1000" i="1" dirty="0" smtClean="0">
                          <a:latin typeface="Arial"/>
                        </a:rPr>
                        <a:t>Shop X </a:t>
                      </a:r>
                      <a:r>
                        <a:rPr lang="en-NZ" sz="1000" dirty="0" smtClean="0">
                          <a:latin typeface="Arial"/>
                        </a:rPr>
                        <a:t> </a:t>
                      </a:r>
                      <a:r>
                        <a:rPr lang="en-NZ" sz="1000" dirty="0">
                          <a:latin typeface="Arial"/>
                        </a:rPr>
                        <a:t>were a good value.</a:t>
                      </a:r>
                    </a:p>
                  </a:txBody>
                  <a:tcPr marL="0" marR="0" marT="0" marB="0"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c>
                  <a:txBody>
                    <a:bodyPr/>
                    <a:lstStyle/>
                    <a:p>
                      <a:pPr marL="0" algn="ctr" defTabSz="914400" rtl="0" eaLnBrk="1" latinLnBrk="0" hangingPunct="1">
                        <a:lnSpc>
                          <a:spcPct val="150000"/>
                        </a:lnSpc>
                        <a:spcBef>
                          <a:spcPts val="600"/>
                        </a:spcBef>
                      </a:pPr>
                      <a:r>
                        <a:rPr lang="el-GR" sz="1400" dirty="0" smtClean="0">
                          <a:latin typeface="Arial"/>
                          <a:cs typeface="Arial"/>
                        </a:rPr>
                        <a:t>Ο</a:t>
                      </a:r>
                      <a:endParaRPr lang="en-NZ" sz="800" kern="1200" dirty="0">
                        <a:solidFill>
                          <a:schemeClr val="tx1"/>
                        </a:solidFill>
                        <a:latin typeface="Arial"/>
                        <a:ea typeface="+mn-ea"/>
                        <a:cs typeface="+mn-cs"/>
                      </a:endParaRPr>
                    </a:p>
                  </a:txBody>
                  <a:tcPr marL="0" marR="0" marT="0" marB="0">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chemeClr val="bg1"/>
                    </a:solidFill>
                  </a:tcPr>
                </a:tc>
              </a:tr>
            </a:tbl>
          </a:graphicData>
        </a:graphic>
      </p:graphicFrame>
    </p:spTree>
  </p:cSld>
  <p:clrMapOvr>
    <a:masterClrMapping/>
  </p:clrMapOvr>
  <p:transition>
    <p:randomBar dir="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66" name="Picture 10" descr="http://www.buzzchannel.co.nz/uploads/kudos/jim_beam/A3.jpg"/>
          <p:cNvPicPr>
            <a:picLocks noChangeAspect="1" noChangeArrowheads="1"/>
          </p:cNvPicPr>
          <p:nvPr/>
        </p:nvPicPr>
        <p:blipFill>
          <a:blip r:embed="rId2" cstate="print"/>
          <a:srcRect/>
          <a:stretch>
            <a:fillRect/>
          </a:stretch>
        </p:blipFill>
        <p:spPr bwMode="auto">
          <a:xfrm>
            <a:off x="6477000" y="1676400"/>
            <a:ext cx="990600" cy="371475"/>
          </a:xfrm>
          <a:prstGeom prst="rect">
            <a:avLst/>
          </a:prstGeom>
          <a:noFill/>
          <a:ln>
            <a:solidFill>
              <a:schemeClr val="accent5">
                <a:lumMod val="75000"/>
              </a:schemeClr>
            </a:solidFill>
          </a:ln>
        </p:spPr>
      </p:pic>
      <p:pic>
        <p:nvPicPr>
          <p:cNvPr id="96268" name="Picture 12" descr="http://www.buzzchannel.co.nz/uploads/kudos/jim_beam/A5.jpg"/>
          <p:cNvPicPr>
            <a:picLocks noChangeAspect="1" noChangeArrowheads="1"/>
          </p:cNvPicPr>
          <p:nvPr/>
        </p:nvPicPr>
        <p:blipFill>
          <a:blip r:embed="rId3" cstate="print"/>
          <a:srcRect/>
          <a:stretch>
            <a:fillRect/>
          </a:stretch>
        </p:blipFill>
        <p:spPr bwMode="auto">
          <a:xfrm>
            <a:off x="2209800" y="2552700"/>
            <a:ext cx="990600" cy="371475"/>
          </a:xfrm>
          <a:prstGeom prst="rect">
            <a:avLst/>
          </a:prstGeom>
          <a:noFill/>
          <a:ln>
            <a:solidFill>
              <a:schemeClr val="accent5">
                <a:lumMod val="75000"/>
              </a:schemeClr>
            </a:solidFill>
          </a:ln>
        </p:spPr>
      </p:pic>
      <p:pic>
        <p:nvPicPr>
          <p:cNvPr id="96270" name="Picture 14" descr="http://www.buzzchannel.co.nz/uploads/kudos/jim_beam/A7.jpg"/>
          <p:cNvPicPr>
            <a:picLocks noChangeAspect="1" noChangeArrowheads="1"/>
          </p:cNvPicPr>
          <p:nvPr/>
        </p:nvPicPr>
        <p:blipFill>
          <a:blip r:embed="rId4" cstate="print"/>
          <a:srcRect/>
          <a:stretch>
            <a:fillRect/>
          </a:stretch>
        </p:blipFill>
        <p:spPr bwMode="auto">
          <a:xfrm>
            <a:off x="2743200" y="1638300"/>
            <a:ext cx="990600" cy="371475"/>
          </a:xfrm>
          <a:prstGeom prst="rect">
            <a:avLst/>
          </a:prstGeom>
          <a:noFill/>
          <a:ln>
            <a:solidFill>
              <a:schemeClr val="accent5">
                <a:lumMod val="75000"/>
              </a:schemeClr>
            </a:solidFill>
          </a:ln>
        </p:spPr>
      </p:pic>
      <p:pic>
        <p:nvPicPr>
          <p:cNvPr id="96271" name="Picture 15" descr="http://www.buzzchannel.co.nz/uploads/kudos/jim_beam/A9.jpg"/>
          <p:cNvPicPr>
            <a:picLocks noChangeAspect="1" noChangeArrowheads="1"/>
          </p:cNvPicPr>
          <p:nvPr/>
        </p:nvPicPr>
        <p:blipFill>
          <a:blip r:embed="rId5" cstate="print"/>
          <a:srcRect/>
          <a:stretch>
            <a:fillRect/>
          </a:stretch>
        </p:blipFill>
        <p:spPr bwMode="auto">
          <a:xfrm>
            <a:off x="5181600" y="1609725"/>
            <a:ext cx="990600" cy="371475"/>
          </a:xfrm>
          <a:prstGeom prst="rect">
            <a:avLst/>
          </a:prstGeom>
          <a:noFill/>
          <a:ln>
            <a:solidFill>
              <a:schemeClr val="accent5">
                <a:lumMod val="75000"/>
              </a:schemeClr>
            </a:solidFill>
          </a:ln>
        </p:spPr>
      </p:pic>
      <p:pic>
        <p:nvPicPr>
          <p:cNvPr id="96272" name="Picture 16" descr="http://www.buzzchannel.co.nz/uploads/kudos/jim_beam/A10.jpg"/>
          <p:cNvPicPr>
            <a:picLocks noChangeAspect="1" noChangeArrowheads="1"/>
          </p:cNvPicPr>
          <p:nvPr/>
        </p:nvPicPr>
        <p:blipFill>
          <a:blip r:embed="rId6" cstate="print"/>
          <a:srcRect/>
          <a:stretch>
            <a:fillRect/>
          </a:stretch>
        </p:blipFill>
        <p:spPr bwMode="auto">
          <a:xfrm>
            <a:off x="1447800" y="3086100"/>
            <a:ext cx="990600" cy="371475"/>
          </a:xfrm>
          <a:prstGeom prst="rect">
            <a:avLst/>
          </a:prstGeom>
          <a:noFill/>
          <a:ln>
            <a:solidFill>
              <a:schemeClr val="accent5">
                <a:lumMod val="75000"/>
              </a:schemeClr>
            </a:solidFill>
          </a:ln>
        </p:spPr>
      </p:pic>
      <p:pic>
        <p:nvPicPr>
          <p:cNvPr id="96273" name="Picture 17" descr="http://www.buzzchannel.co.nz/uploads/kudos/jim_beam/A11.jpg"/>
          <p:cNvPicPr>
            <a:picLocks noChangeAspect="1" noChangeArrowheads="1"/>
          </p:cNvPicPr>
          <p:nvPr/>
        </p:nvPicPr>
        <p:blipFill>
          <a:blip r:embed="rId7" cstate="print"/>
          <a:srcRect/>
          <a:stretch>
            <a:fillRect/>
          </a:stretch>
        </p:blipFill>
        <p:spPr bwMode="auto">
          <a:xfrm>
            <a:off x="7467600" y="2486025"/>
            <a:ext cx="990600" cy="371475"/>
          </a:xfrm>
          <a:prstGeom prst="rect">
            <a:avLst/>
          </a:prstGeom>
          <a:noFill/>
          <a:ln>
            <a:solidFill>
              <a:schemeClr val="accent5">
                <a:lumMod val="75000"/>
              </a:schemeClr>
            </a:solidFill>
          </a:ln>
        </p:spPr>
      </p:pic>
      <p:pic>
        <p:nvPicPr>
          <p:cNvPr id="96274" name="Picture 18" descr="http://www.buzzchannel.co.nz/uploads/kudos/jim_beam/A12.jpg"/>
          <p:cNvPicPr>
            <a:picLocks noChangeAspect="1" noChangeArrowheads="1"/>
          </p:cNvPicPr>
          <p:nvPr/>
        </p:nvPicPr>
        <p:blipFill>
          <a:blip r:embed="rId8" cstate="print"/>
          <a:srcRect/>
          <a:stretch>
            <a:fillRect/>
          </a:stretch>
        </p:blipFill>
        <p:spPr bwMode="auto">
          <a:xfrm>
            <a:off x="3429000" y="2324100"/>
            <a:ext cx="990600" cy="371475"/>
          </a:xfrm>
          <a:prstGeom prst="rect">
            <a:avLst/>
          </a:prstGeom>
          <a:noFill/>
          <a:ln>
            <a:solidFill>
              <a:schemeClr val="accent5">
                <a:lumMod val="75000"/>
              </a:schemeClr>
            </a:solidFill>
          </a:ln>
        </p:spPr>
      </p:pic>
      <p:pic>
        <p:nvPicPr>
          <p:cNvPr id="96275" name="Picture 19" descr="http://www.buzzchannel.co.nz/uploads/kudos/jim_beam/A13.jpg"/>
          <p:cNvPicPr>
            <a:picLocks noChangeAspect="1" noChangeArrowheads="1"/>
          </p:cNvPicPr>
          <p:nvPr/>
        </p:nvPicPr>
        <p:blipFill>
          <a:blip r:embed="rId9" cstate="print"/>
          <a:srcRect/>
          <a:stretch>
            <a:fillRect/>
          </a:stretch>
        </p:blipFill>
        <p:spPr bwMode="auto">
          <a:xfrm>
            <a:off x="5029200" y="2247900"/>
            <a:ext cx="990600" cy="371475"/>
          </a:xfrm>
          <a:prstGeom prst="rect">
            <a:avLst/>
          </a:prstGeom>
          <a:noFill/>
          <a:ln>
            <a:solidFill>
              <a:schemeClr val="accent5">
                <a:lumMod val="75000"/>
              </a:schemeClr>
            </a:solidFill>
          </a:ln>
        </p:spPr>
      </p:pic>
      <p:pic>
        <p:nvPicPr>
          <p:cNvPr id="96277" name="Picture 21" descr="http://www.buzzchannel.co.nz/uploads/kudos/jim_beam/A15.jpg"/>
          <p:cNvPicPr>
            <a:picLocks noChangeAspect="1" noChangeArrowheads="1"/>
          </p:cNvPicPr>
          <p:nvPr/>
        </p:nvPicPr>
        <p:blipFill>
          <a:blip r:embed="rId10" cstate="print"/>
          <a:srcRect/>
          <a:stretch>
            <a:fillRect/>
          </a:stretch>
        </p:blipFill>
        <p:spPr bwMode="auto">
          <a:xfrm>
            <a:off x="6172200" y="2552700"/>
            <a:ext cx="990600" cy="371475"/>
          </a:xfrm>
          <a:prstGeom prst="rect">
            <a:avLst/>
          </a:prstGeom>
          <a:noFill/>
          <a:ln>
            <a:solidFill>
              <a:schemeClr val="accent5">
                <a:lumMod val="75000"/>
              </a:schemeClr>
            </a:solidFill>
          </a:ln>
        </p:spPr>
      </p:pic>
      <p:pic>
        <p:nvPicPr>
          <p:cNvPr id="96278" name="Picture 22" descr="http://www.buzzchannel.co.nz/uploads/kudos/jim_beam/A16.jpg"/>
          <p:cNvPicPr>
            <a:picLocks noChangeAspect="1" noChangeArrowheads="1"/>
          </p:cNvPicPr>
          <p:nvPr/>
        </p:nvPicPr>
        <p:blipFill>
          <a:blip r:embed="rId11" cstate="print"/>
          <a:srcRect/>
          <a:stretch>
            <a:fillRect/>
          </a:stretch>
        </p:blipFill>
        <p:spPr bwMode="auto">
          <a:xfrm>
            <a:off x="2819400" y="3705225"/>
            <a:ext cx="990600" cy="371475"/>
          </a:xfrm>
          <a:prstGeom prst="rect">
            <a:avLst/>
          </a:prstGeom>
          <a:noFill/>
          <a:ln>
            <a:solidFill>
              <a:schemeClr val="accent5">
                <a:lumMod val="75000"/>
              </a:schemeClr>
            </a:solidFill>
          </a:ln>
        </p:spPr>
      </p:pic>
      <p:pic>
        <p:nvPicPr>
          <p:cNvPr id="96279" name="Picture 23" descr="http://www.buzzchannel.co.nz/uploads/kudos/jim_beam/A18.jpg"/>
          <p:cNvPicPr>
            <a:picLocks noChangeAspect="1" noChangeArrowheads="1"/>
          </p:cNvPicPr>
          <p:nvPr/>
        </p:nvPicPr>
        <p:blipFill>
          <a:blip r:embed="rId12" cstate="print"/>
          <a:srcRect/>
          <a:stretch>
            <a:fillRect/>
          </a:stretch>
        </p:blipFill>
        <p:spPr bwMode="auto">
          <a:xfrm>
            <a:off x="6629400" y="3619500"/>
            <a:ext cx="990600" cy="371475"/>
          </a:xfrm>
          <a:prstGeom prst="rect">
            <a:avLst/>
          </a:prstGeom>
          <a:noFill/>
          <a:ln>
            <a:solidFill>
              <a:schemeClr val="accent5">
                <a:lumMod val="75000"/>
              </a:schemeClr>
            </a:solidFill>
          </a:ln>
        </p:spPr>
      </p:pic>
      <p:pic>
        <p:nvPicPr>
          <p:cNvPr id="96280" name="Picture 24" descr="http://www.buzzchannel.co.nz/uploads/kudos/jim_beam/A20.jpg"/>
          <p:cNvPicPr>
            <a:picLocks noChangeAspect="1" noChangeArrowheads="1"/>
          </p:cNvPicPr>
          <p:nvPr/>
        </p:nvPicPr>
        <p:blipFill>
          <a:blip r:embed="rId13" cstate="print"/>
          <a:srcRect/>
          <a:stretch>
            <a:fillRect/>
          </a:stretch>
        </p:blipFill>
        <p:spPr bwMode="auto">
          <a:xfrm>
            <a:off x="1905000" y="2095500"/>
            <a:ext cx="990600" cy="371475"/>
          </a:xfrm>
          <a:prstGeom prst="rect">
            <a:avLst/>
          </a:prstGeom>
          <a:noFill/>
          <a:ln>
            <a:solidFill>
              <a:schemeClr val="accent5">
                <a:lumMod val="75000"/>
              </a:schemeClr>
            </a:solidFill>
          </a:ln>
        </p:spPr>
      </p:pic>
      <p:pic>
        <p:nvPicPr>
          <p:cNvPr id="96282" name="Picture 26" descr="http://www.buzzchannel.co.nz/uploads/kudos/jim_beam/A22.jpg"/>
          <p:cNvPicPr>
            <a:picLocks noChangeAspect="1" noChangeArrowheads="1"/>
          </p:cNvPicPr>
          <p:nvPr/>
        </p:nvPicPr>
        <p:blipFill>
          <a:blip r:embed="rId14" cstate="print"/>
          <a:srcRect/>
          <a:stretch>
            <a:fillRect/>
          </a:stretch>
        </p:blipFill>
        <p:spPr bwMode="auto">
          <a:xfrm>
            <a:off x="5486400" y="3086100"/>
            <a:ext cx="990600" cy="371475"/>
          </a:xfrm>
          <a:prstGeom prst="rect">
            <a:avLst/>
          </a:prstGeom>
          <a:noFill/>
          <a:ln>
            <a:solidFill>
              <a:schemeClr val="accent5">
                <a:lumMod val="75000"/>
              </a:schemeClr>
            </a:solidFill>
          </a:ln>
        </p:spPr>
      </p:pic>
      <p:pic>
        <p:nvPicPr>
          <p:cNvPr id="96283" name="Picture 27" descr="http://www.buzzchannel.co.nz/uploads/kudos/jim_beam/A23.jpg"/>
          <p:cNvPicPr>
            <a:picLocks noChangeAspect="1" noChangeArrowheads="1"/>
          </p:cNvPicPr>
          <p:nvPr/>
        </p:nvPicPr>
        <p:blipFill>
          <a:blip r:embed="rId15" cstate="print"/>
          <a:srcRect/>
          <a:stretch>
            <a:fillRect/>
          </a:stretch>
        </p:blipFill>
        <p:spPr bwMode="auto">
          <a:xfrm>
            <a:off x="838200" y="1866900"/>
            <a:ext cx="990600" cy="371475"/>
          </a:xfrm>
          <a:prstGeom prst="rect">
            <a:avLst/>
          </a:prstGeom>
          <a:noFill/>
          <a:ln>
            <a:solidFill>
              <a:schemeClr val="accent5">
                <a:lumMod val="75000"/>
              </a:schemeClr>
            </a:solidFill>
          </a:ln>
        </p:spPr>
      </p:pic>
      <p:pic>
        <p:nvPicPr>
          <p:cNvPr id="96284" name="Picture 28" descr="http://www.buzzchannel.co.nz/uploads/kudos/jim_beam/A24.jpg"/>
          <p:cNvPicPr>
            <a:picLocks noChangeAspect="1" noChangeArrowheads="1"/>
          </p:cNvPicPr>
          <p:nvPr/>
        </p:nvPicPr>
        <p:blipFill>
          <a:blip r:embed="rId16" cstate="print"/>
          <a:srcRect/>
          <a:stretch>
            <a:fillRect/>
          </a:stretch>
        </p:blipFill>
        <p:spPr bwMode="auto">
          <a:xfrm>
            <a:off x="4267200" y="3362325"/>
            <a:ext cx="990600" cy="371475"/>
          </a:xfrm>
          <a:prstGeom prst="rect">
            <a:avLst/>
          </a:prstGeom>
          <a:noFill/>
          <a:ln>
            <a:solidFill>
              <a:schemeClr val="accent5">
                <a:lumMod val="75000"/>
              </a:schemeClr>
            </a:solidFill>
          </a:ln>
        </p:spPr>
      </p:pic>
      <p:pic>
        <p:nvPicPr>
          <p:cNvPr id="96286" name="Picture 30" descr="http://www.buzzchannel.co.nz/uploads/kudos/jim_beam/A26.jpg"/>
          <p:cNvPicPr>
            <a:picLocks noChangeAspect="1" noChangeArrowheads="1"/>
          </p:cNvPicPr>
          <p:nvPr/>
        </p:nvPicPr>
        <p:blipFill>
          <a:blip r:embed="rId17" cstate="print"/>
          <a:srcRect/>
          <a:stretch>
            <a:fillRect/>
          </a:stretch>
        </p:blipFill>
        <p:spPr bwMode="auto">
          <a:xfrm>
            <a:off x="838200" y="2552700"/>
            <a:ext cx="990600" cy="371475"/>
          </a:xfrm>
          <a:prstGeom prst="rect">
            <a:avLst/>
          </a:prstGeom>
          <a:noFill/>
          <a:ln>
            <a:solidFill>
              <a:schemeClr val="accent5">
                <a:lumMod val="75000"/>
              </a:schemeClr>
            </a:solidFill>
          </a:ln>
        </p:spPr>
      </p:pic>
      <p:pic>
        <p:nvPicPr>
          <p:cNvPr id="96287" name="Picture 31" descr="http://www.buzzchannel.co.nz/uploads/kudos/jim_beam/A27.jpg"/>
          <p:cNvPicPr>
            <a:picLocks noChangeAspect="1" noChangeArrowheads="1"/>
          </p:cNvPicPr>
          <p:nvPr/>
        </p:nvPicPr>
        <p:blipFill>
          <a:blip r:embed="rId18" cstate="print"/>
          <a:srcRect/>
          <a:stretch>
            <a:fillRect/>
          </a:stretch>
        </p:blipFill>
        <p:spPr bwMode="auto">
          <a:xfrm>
            <a:off x="1524000" y="3695700"/>
            <a:ext cx="990600" cy="371475"/>
          </a:xfrm>
          <a:prstGeom prst="rect">
            <a:avLst/>
          </a:prstGeom>
          <a:noFill/>
          <a:ln>
            <a:solidFill>
              <a:schemeClr val="accent5">
                <a:lumMod val="75000"/>
              </a:schemeClr>
            </a:solidFill>
          </a:ln>
        </p:spPr>
      </p:pic>
      <p:pic>
        <p:nvPicPr>
          <p:cNvPr id="96288" name="Picture 32" descr="http://www.buzzchannel.co.nz/uploads/kudos/jim_beam/A29.jpg"/>
          <p:cNvPicPr>
            <a:picLocks noChangeAspect="1" noChangeArrowheads="1"/>
          </p:cNvPicPr>
          <p:nvPr/>
        </p:nvPicPr>
        <p:blipFill>
          <a:blip r:embed="rId19" cstate="print"/>
          <a:srcRect/>
          <a:stretch>
            <a:fillRect/>
          </a:stretch>
        </p:blipFill>
        <p:spPr bwMode="auto">
          <a:xfrm>
            <a:off x="3886200" y="1790700"/>
            <a:ext cx="990600" cy="371475"/>
          </a:xfrm>
          <a:prstGeom prst="rect">
            <a:avLst/>
          </a:prstGeom>
          <a:noFill/>
          <a:ln>
            <a:solidFill>
              <a:schemeClr val="accent5">
                <a:lumMod val="75000"/>
              </a:schemeClr>
            </a:solidFill>
          </a:ln>
        </p:spPr>
      </p:pic>
      <p:pic>
        <p:nvPicPr>
          <p:cNvPr id="96289" name="Picture 33" descr="http://www.buzzchannel.co.nz/uploads/kudos/jim_beam/A30.jpg"/>
          <p:cNvPicPr>
            <a:picLocks noChangeAspect="1" noChangeArrowheads="1"/>
          </p:cNvPicPr>
          <p:nvPr/>
        </p:nvPicPr>
        <p:blipFill>
          <a:blip r:embed="rId20" cstate="print"/>
          <a:srcRect/>
          <a:stretch>
            <a:fillRect/>
          </a:stretch>
        </p:blipFill>
        <p:spPr bwMode="auto">
          <a:xfrm>
            <a:off x="2971800" y="3086100"/>
            <a:ext cx="990600" cy="371475"/>
          </a:xfrm>
          <a:prstGeom prst="rect">
            <a:avLst/>
          </a:prstGeom>
          <a:noFill/>
          <a:ln>
            <a:solidFill>
              <a:schemeClr val="accent5">
                <a:lumMod val="75000"/>
              </a:schemeClr>
            </a:solidFill>
          </a:ln>
        </p:spPr>
      </p:pic>
      <p:pic>
        <p:nvPicPr>
          <p:cNvPr id="96291" name="Picture 35" descr="http://www.buzzchannel.co.nz/uploads/kudos/jim_beam/A17.jpg"/>
          <p:cNvPicPr>
            <a:picLocks noChangeAspect="1" noChangeArrowheads="1"/>
          </p:cNvPicPr>
          <p:nvPr/>
        </p:nvPicPr>
        <p:blipFill>
          <a:blip r:embed="rId21" cstate="print"/>
          <a:srcRect/>
          <a:stretch>
            <a:fillRect/>
          </a:stretch>
        </p:blipFill>
        <p:spPr bwMode="auto">
          <a:xfrm>
            <a:off x="4191000" y="2781300"/>
            <a:ext cx="990600" cy="371475"/>
          </a:xfrm>
          <a:prstGeom prst="rect">
            <a:avLst/>
          </a:prstGeom>
          <a:noFill/>
          <a:ln>
            <a:solidFill>
              <a:schemeClr val="accent5">
                <a:lumMod val="75000"/>
              </a:schemeClr>
            </a:solidFill>
          </a:ln>
        </p:spPr>
      </p:pic>
      <p:pic>
        <p:nvPicPr>
          <p:cNvPr id="96292" name="Picture 36" descr="http://www.buzzchannel.co.nz/uploads/kudos/jim_beam/A31.jpg"/>
          <p:cNvPicPr>
            <a:picLocks noChangeAspect="1" noChangeArrowheads="1"/>
          </p:cNvPicPr>
          <p:nvPr/>
        </p:nvPicPr>
        <p:blipFill>
          <a:blip r:embed="rId22" cstate="print"/>
          <a:srcRect/>
          <a:stretch>
            <a:fillRect/>
          </a:stretch>
        </p:blipFill>
        <p:spPr bwMode="auto">
          <a:xfrm>
            <a:off x="5410200" y="3657600"/>
            <a:ext cx="990600" cy="371475"/>
          </a:xfrm>
          <a:prstGeom prst="rect">
            <a:avLst/>
          </a:prstGeom>
          <a:noFill/>
          <a:ln>
            <a:solidFill>
              <a:schemeClr val="accent5">
                <a:lumMod val="75000"/>
              </a:schemeClr>
            </a:solidFill>
          </a:ln>
        </p:spPr>
      </p:pic>
      <p:pic>
        <p:nvPicPr>
          <p:cNvPr id="96293" name="Picture 37" descr="http://www.buzzchannel.co.nz/uploads/kudos/jim_beam/A32.jpg"/>
          <p:cNvPicPr>
            <a:picLocks noChangeAspect="1" noChangeArrowheads="1"/>
          </p:cNvPicPr>
          <p:nvPr/>
        </p:nvPicPr>
        <p:blipFill>
          <a:blip r:embed="rId23" cstate="print"/>
          <a:srcRect/>
          <a:stretch>
            <a:fillRect/>
          </a:stretch>
        </p:blipFill>
        <p:spPr bwMode="auto">
          <a:xfrm>
            <a:off x="6781800" y="3086100"/>
            <a:ext cx="990600" cy="371475"/>
          </a:xfrm>
          <a:prstGeom prst="rect">
            <a:avLst/>
          </a:prstGeom>
          <a:noFill/>
          <a:ln>
            <a:solidFill>
              <a:schemeClr val="accent5">
                <a:lumMod val="75000"/>
              </a:schemeClr>
            </a:solidFill>
          </a:ln>
        </p:spPr>
      </p:pic>
      <p:sp>
        <p:nvSpPr>
          <p:cNvPr id="44" name="TextBox 43"/>
          <p:cNvSpPr txBox="1">
            <a:spLocks noChangeArrowheads="1"/>
          </p:cNvSpPr>
          <p:nvPr/>
        </p:nvSpPr>
        <p:spPr bwMode="auto">
          <a:xfrm>
            <a:off x="0" y="0"/>
            <a:ext cx="6400800" cy="646113"/>
          </a:xfrm>
          <a:prstGeom prst="rect">
            <a:avLst/>
          </a:prstGeom>
          <a:solidFill>
            <a:schemeClr val="accent1"/>
          </a:solidFill>
          <a:ln w="9525">
            <a:noFill/>
            <a:miter lim="800000"/>
            <a:headEnd/>
            <a:tailEnd/>
          </a:ln>
        </p:spPr>
        <p:txBody>
          <a:bodyPr>
            <a:spAutoFit/>
          </a:bodyPr>
          <a:lstStyle/>
          <a:p>
            <a:r>
              <a:rPr lang="en-NZ">
                <a:solidFill>
                  <a:schemeClr val="bg1"/>
                </a:solidFill>
                <a:latin typeface="Calibri" pitchFamily="34" charset="0"/>
              </a:rPr>
              <a:t>THIS DRAG AND DROP EXERCISE IS MORE INTUITIVE – AND ACTUALLY HANDLES MORE DATA THAN THE PREVIOUS PAGE.</a:t>
            </a:r>
          </a:p>
        </p:txBody>
      </p:sp>
      <p:sp>
        <p:nvSpPr>
          <p:cNvPr id="69662" name="TextBox 44"/>
          <p:cNvSpPr txBox="1">
            <a:spLocks noChangeArrowheads="1"/>
          </p:cNvSpPr>
          <p:nvPr/>
        </p:nvSpPr>
        <p:spPr bwMode="auto">
          <a:xfrm>
            <a:off x="0" y="762000"/>
            <a:ext cx="6400800" cy="584200"/>
          </a:xfrm>
          <a:prstGeom prst="rect">
            <a:avLst/>
          </a:prstGeom>
          <a:noFill/>
          <a:ln w="9525">
            <a:noFill/>
            <a:miter lim="800000"/>
            <a:headEnd/>
            <a:tailEnd/>
          </a:ln>
        </p:spPr>
        <p:txBody>
          <a:bodyPr>
            <a:spAutoFit/>
          </a:bodyPr>
          <a:lstStyle/>
          <a:p>
            <a:r>
              <a:rPr lang="en-NZ">
                <a:latin typeface="Calibri" pitchFamily="34" charset="0"/>
              </a:rPr>
              <a:t>Here’s a sorting exercise: which words go with which brand?</a:t>
            </a:r>
          </a:p>
          <a:p>
            <a:r>
              <a:rPr lang="en-NZ" sz="1400">
                <a:latin typeface="Calibri" pitchFamily="34" charset="0"/>
              </a:rPr>
              <a:t>Simply drag the words into the appropriate bucket below. </a:t>
            </a:r>
          </a:p>
        </p:txBody>
      </p:sp>
      <p:sp>
        <p:nvSpPr>
          <p:cNvPr id="43" name="Rectangle 42"/>
          <p:cNvSpPr/>
          <p:nvPr/>
        </p:nvSpPr>
        <p:spPr>
          <a:xfrm>
            <a:off x="7281863" y="4648200"/>
            <a:ext cx="1100137" cy="1524000"/>
          </a:xfrm>
          <a:prstGeom prst="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NZ" sz="1600" dirty="0"/>
              <a:t>NONE OF THESE BRANDS</a:t>
            </a:r>
          </a:p>
        </p:txBody>
      </p:sp>
      <p:pic>
        <p:nvPicPr>
          <p:cNvPr id="69635" name="Picture 1" descr="http://www.buzzchannel.co.nz/uploads/kudos/jim_beam/RTD1.jpg"/>
          <p:cNvPicPr>
            <a:picLocks noChangeAspect="1" noChangeArrowheads="1"/>
          </p:cNvPicPr>
          <p:nvPr/>
        </p:nvPicPr>
        <p:blipFill>
          <a:blip r:embed="rId24" cstate="print"/>
          <a:srcRect/>
          <a:stretch>
            <a:fillRect/>
          </a:stretch>
        </p:blipFill>
        <p:spPr bwMode="auto">
          <a:xfrm>
            <a:off x="2609850" y="4648200"/>
            <a:ext cx="1143000" cy="1524000"/>
          </a:xfrm>
          <a:prstGeom prst="rect">
            <a:avLst/>
          </a:prstGeom>
          <a:noFill/>
          <a:ln w="9525">
            <a:noFill/>
            <a:miter lim="800000"/>
            <a:headEnd/>
            <a:tailEnd/>
          </a:ln>
        </p:spPr>
      </p:pic>
      <p:pic>
        <p:nvPicPr>
          <p:cNvPr id="69636" name="Picture 2" descr="http://www.buzzchannel.co.nz/uploads/kudos/jim_beam/RTD2.jpg"/>
          <p:cNvPicPr>
            <a:picLocks noChangeAspect="1" noChangeArrowheads="1"/>
          </p:cNvPicPr>
          <p:nvPr/>
        </p:nvPicPr>
        <p:blipFill>
          <a:blip r:embed="rId25" cstate="print"/>
          <a:srcRect/>
          <a:stretch>
            <a:fillRect/>
          </a:stretch>
        </p:blipFill>
        <p:spPr bwMode="auto">
          <a:xfrm>
            <a:off x="5695950" y="4648200"/>
            <a:ext cx="1143000" cy="1524000"/>
          </a:xfrm>
          <a:prstGeom prst="rect">
            <a:avLst/>
          </a:prstGeom>
          <a:noFill/>
          <a:ln w="9525">
            <a:noFill/>
            <a:miter lim="800000"/>
            <a:headEnd/>
            <a:tailEnd/>
          </a:ln>
        </p:spPr>
      </p:pic>
      <p:pic>
        <p:nvPicPr>
          <p:cNvPr id="69637" name="Picture 5" descr="http://www.buzzchannel.co.nz/uploads/kudos/jim_beam/RTD5.jpg"/>
          <p:cNvPicPr>
            <a:picLocks noChangeAspect="1" noChangeArrowheads="1"/>
          </p:cNvPicPr>
          <p:nvPr/>
        </p:nvPicPr>
        <p:blipFill>
          <a:blip r:embed="rId26" cstate="print"/>
          <a:srcRect/>
          <a:stretch>
            <a:fillRect/>
          </a:stretch>
        </p:blipFill>
        <p:spPr bwMode="auto">
          <a:xfrm>
            <a:off x="4191000" y="4648200"/>
            <a:ext cx="1143000" cy="1524000"/>
          </a:xfrm>
          <a:prstGeom prst="rect">
            <a:avLst/>
          </a:prstGeom>
          <a:noFill/>
          <a:ln w="9525">
            <a:noFill/>
            <a:miter lim="800000"/>
            <a:headEnd/>
            <a:tailEnd/>
          </a:ln>
        </p:spPr>
      </p:pic>
      <p:pic>
        <p:nvPicPr>
          <p:cNvPr id="69638" name="Picture 7" descr="http://www.buzzchannel.co.nz/uploads/kudos/jim_beam/RTD7.jpg"/>
          <p:cNvPicPr>
            <a:picLocks noChangeAspect="1" noChangeArrowheads="1"/>
          </p:cNvPicPr>
          <p:nvPr/>
        </p:nvPicPr>
        <p:blipFill>
          <a:blip r:embed="rId27" cstate="print"/>
          <a:srcRect/>
          <a:stretch>
            <a:fillRect/>
          </a:stretch>
        </p:blipFill>
        <p:spPr bwMode="auto">
          <a:xfrm>
            <a:off x="1009650" y="4648200"/>
            <a:ext cx="1143000" cy="15240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33 0.03194 C 0.00069 0.03426 -0.00208 0.03657 -0.00469 0.03889 C -0.01163 0.04491 -0.01458 0.05555 -0.0217 0.0618 C -0.02587 0.07754 -0.03333 0.09328 -0.0401 0.10741 C -0.04375 0.11504 -0.04392 0.11273 -0.0467 0.11967 C -0.05017 0.12847 -0.05139 0.13703 -0.05729 0.14259 C -0.06042 0.15532 -0.05625 0.14051 -0.06111 0.15139 C -0.06701 0.16435 -0.05694 0.14722 -0.06389 0.16366 C -0.06562 0.16759 -0.0684 0.17037 -0.07031 0.17407 C -0.07187 0.18171 -0.07448 0.18449 -0.07691 0.19166 C -0.08281 0.20972 -0.08628 0.2162 -0.0967 0.23032 C -0.09931 0.23403 -0.10035 0.23958 -0.1033 0.24259 C -0.11198 0.25116 -0.11806 0.25879 -0.1283 0.2618 C -0.14028 0.27778 -0.16528 0.28078 -0.1809 0.28287 C -0.19097 0.28217 -0.20104 0.28217 -0.21111 0.28102 C -0.21597 0.28032 -0.22083 0.2787 -0.22569 0.27754 C -0.22795 0.27708 -0.23229 0.27592 -0.23229 0.27592 C -0.2375 0.27291 -0.24253 0.26944 -0.24809 0.26713 C -0.25399 0.26157 -0.25851 0.25602 -0.2651 0.25301 C -0.26892 0.24537 -0.27344 0.2412 -0.27969 0.23727 C -0.29271 0.21944 -0.30799 0.19884 -0.32309 0.18472 C -0.33108 0.16967 -0.34219 0.15741 -0.35191 0.14421 C -0.35625 0.13819 -0.36181 0.13356 -0.3651 0.12662 C -0.37187 0.11203 -0.38108 0.1 -0.38889 0.08634 C -0.39045 0.07731 -0.39288 0.06759 -0.3967 0.05995 C -0.39792 0.04699 -0.39948 0.03449 -0.40069 0.02153 C -0.40017 0.01389 -0.40069 0.00602 -0.39931 -0.00139 C -0.39549 -0.02292 -0.39618 -0.00949 -0.39149 -0.01898 C -0.37778 -0.04676 -0.35434 -0.05301 -0.3309 -0.05579 C -0.31319 -0.05463 -0.29705 -0.05301 -0.27969 -0.05047 C -0.26979 -0.04722 -0.26094 -0.04283 -0.25191 -0.03634 C -0.24531 -0.03172 -0.24045 -0.02616 -0.23351 -0.02246 C -0.22326 -0.0088 -0.22795 -0.01343 -0.22031 -0.00672 C -0.21719 -0.0007 -0.2151 0.00602 -0.21111 0.01088 C -0.20764 0.02037 -0.20556 0.02986 -0.20191 0.03889 C -0.20208 0.04097 -0.20434 0.07546 -0.20729 0.0794 C -0.2099 0.08287 -0.2151 0.08981 -0.2151 0.08981 C -0.22049 0.10463 -0.21441 0.09097 -0.2217 0.10046 C -0.23194 0.11366 -0.23993 0.1287 -0.25469 0.13379 C -0.26094 0.13958 -0.26701 0.1419 -0.27431 0.14421 C -0.30573 0.14213 -0.33611 0.13842 -0.36771 0.13727 C -0.39184 0.13866 -0.41597 0.14074 -0.4401 0.14259 C -0.45104 0.14699 -0.46424 0.14907 -0.47569 0.15139 C -0.4849 0.15509 -0.49514 0.15671 -0.50469 0.15833 C -0.51875 0.16458 -0.53212 0.1706 -0.54531 0.1794 C -0.54618 0.18125 -0.54687 0.18333 -0.54809 0.18472 C -0.55052 0.1875 -0.5559 0.19166 -0.5559 0.19166 C -0.56128 0.21296 -0.55503 0.19375 -0.5625 0.20741 C -0.56667 0.21528 -0.56858 0.2243 -0.57309 0.23194 C -0.57483 0.23935 -0.57812 0.24791 -0.5809 0.25486 C -0.58247 0.25856 -0.58611 0.26528 -0.58611 0.26528 C -0.58854 0.27778 -0.59149 0.28981 -0.5941 0.30208 C -0.59601 0.31134 -0.59566 0.32106 -0.59809 0.33032 C -0.60069 0.35324 -0.60278 0.37639 -0.60729 0.39861 C -0.6092 0.42639 -0.61146 0.45347 -0.6059 0.48102 C -0.60538 0.48819 -0.60538 0.49676 -0.6033 0.50393 C -0.60139 0.51041 -0.5967 0.51597 -0.5967 0.52315 " pathEditMode="relative" ptsTypes="ffffffffffffffffffffffffffffffffffffffffffffffffffffffffA">
                                      <p:cBhvr>
                                        <p:cTn id="6" dur="2000" fill="hold"/>
                                        <p:tgtEl>
                                          <p:spTgt spid="96266"/>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6.11111E-6 -3.7037E-7 C 0.00157 0.00694 0.00279 0.00833 0.00782 0.01064 C 0.0132 0.01736 0.02067 0.01851 0.02761 0.02106 C 0.03508 0.02384 0.04237 0.02754 0.05001 0.02986 C 0.05417 0.03541 0.06129 0.03981 0.06702 0.04213 C 0.07744 0.05208 0.0731 0.04814 0.08022 0.05439 C 0.08143 0.05532 0.08299 0.05555 0.08421 0.05625 C 0.08594 0.05717 0.08785 0.0581 0.08942 0.05972 C 0.09706 0.06713 0.10851 0.08194 0.11702 0.08611 C 0.11928 0.08888 0.12101 0.09282 0.12362 0.0949 C 0.12935 0.0993 0.13577 0.10231 0.14202 0.10532 C 0.14549 0.10949 0.1448 0.10949 0.15001 0.11226 C 0.15261 0.11365 0.15782 0.11574 0.15782 0.11574 C 0.16303 0.12268 0.16963 0.12314 0.17622 0.12638 C 0.20504 0.14097 0.2349 0.14051 0.26581 0.14213 C 0.28317 0.1456 0.30088 0.14629 0.31841 0.14907 C 0.33733 0.14814 0.35226 0.1493 0.3698 0.14398 C 0.37622 0.13819 0.3849 0.1368 0.39081 0.12986 C 0.39931 0.1199 0.40747 0.10879 0.41581 0.09838 C 0.41858 0.09074 0.42414 0.07986 0.429 0.07384 C 0.43022 0.06736 0.43195 0.06273 0.4356 0.05787 C 0.43716 0.04814 0.44011 0.03888 0.44324 0.02986 C 0.4448 0.01574 0.44619 0.00208 0.44723 -0.01227 C 0.44654 -0.0176 0.44532 -0.02269 0.4448 -0.02801 C 0.44428 -0.03264 0.4441 -0.0375 0.44324 -0.04213 C 0.44202 -0.05139 0.43768 -0.05949 0.4356 -0.06829 C 0.43525 -0.06991 0.42466 -0.08473 0.42362 -0.08588 C 0.41129 -0.10024 0.38942 -0.11551 0.37362 -0.12107 C 0.36806 -0.12593 0.37171 -0.12362 0.36581 -0.12616 C 0.3632 -0.12732 0.35782 -0.12987 0.35782 -0.12987 C 0.35088 -0.13681 0.34254 -0.14051 0.33421 -0.14375 C 0.32449 -0.15232 0.31129 -0.1544 0.30001 -0.15602 C 0.28404 -0.16042 0.26737 -0.15996 0.25122 -0.1632 C 0.2165 -0.16204 0.18629 -0.1632 0.154 -0.15093 C 0.13612 -0.14422 0.12032 -0.12824 0.10261 -0.12107 C 0.09497 -0.11436 0.08855 -0.10602 0.08022 -0.10162 C 0.07796 -0.09885 0.07501 -0.09653 0.07362 -0.09283 C 0.06963 -0.08172 0.07605 -0.08912 0.06841 -0.08241 C 0.06633 -0.07223 0.06285 -0.06274 0.0606 -0.05255 C 0.05973 -0.0426 0.05782 -0.03264 0.05782 -0.02269 C 0.05782 0.01689 0.06407 0.06088 0.0856 0.08958 C 0.08733 0.09745 0.09202 0.0993 0.09601 0.10532 C 0.10122 0.11319 0.10608 0.1199 0.1132 0.12453 C 0.11772 0.13078 0.12084 0.13055 0.12622 0.13518 C 0.13299 0.14097 0.14202 0.14652 0.15001 0.14907 C 0.15469 0.15324 0.15938 0.15486 0.16442 0.15787 C 0.17831 0.16597 0.19011 0.17176 0.20522 0.17546 C 0.22327 0.17986 0.24098 0.1875 0.25921 0.1912 C 0.2606 0.19189 0.26199 0.19236 0.2632 0.19305 C 0.26494 0.19398 0.26667 0.1956 0.26841 0.19652 C 0.27101 0.19791 0.27622 0.2 0.27622 0.2 C 0.28265 0.20555 0.27865 0.20277 0.2882 0.20717 L 0.2882 0.20717 C 0.29497 0.2125 0.3014 0.21689 0.30782 0.22291 C 0.30886 0.22384 0.30956 0.22546 0.3106 0.22638 C 0.3132 0.22893 0.31581 0.23101 0.31841 0.23333 C 0.3198 0.23449 0.3224 0.2368 0.3224 0.2368 C 0.32674 0.2456 0.33542 0.2493 0.34081 0.25787 C 0.34393 0.26273 0.34758 0.26828 0.35001 0.27384 C 0.35296 0.28078 0.35504 0.28912 0.35921 0.2949 C 0.36268 0.31273 0.36824 0.32916 0.37101 0.34745 C 0.36928 0.36828 0.36581 0.38796 0.36581 0.40879 " pathEditMode="relative" ptsTypes="fffffffffffffffffffffffffffffffffffffffffffffffffffFfffffffffA">
                                      <p:cBhvr>
                                        <p:cTn id="10" dur="2000" fill="hold"/>
                                        <p:tgtEl>
                                          <p:spTgt spid="9628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ounded Rectangle 3"/>
          <p:cNvSpPr/>
          <p:nvPr/>
        </p:nvSpPr>
        <p:spPr>
          <a:xfrm>
            <a:off x="6400800" y="1295400"/>
            <a:ext cx="2286000" cy="68580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tx1"/>
                </a:solidFill>
                <a:latin typeface="Courier New" pitchFamily="49" charset="0"/>
                <a:cs typeface="Courier New" pitchFamily="49" charset="0"/>
              </a:rPr>
              <a:t>CHECKLIST</a:t>
            </a:r>
          </a:p>
          <a:p>
            <a:pPr algn="ctr"/>
            <a:endParaRPr lang="en-NZ" dirty="0"/>
          </a:p>
        </p:txBody>
      </p:sp>
      <p:sp>
        <p:nvSpPr>
          <p:cNvPr id="2" name="Title 1"/>
          <p:cNvSpPr>
            <a:spLocks noGrp="1"/>
          </p:cNvSpPr>
          <p:nvPr>
            <p:ph type="title"/>
          </p:nvPr>
        </p:nvSpPr>
        <p:spPr>
          <a:xfrm>
            <a:off x="457200" y="228600"/>
            <a:ext cx="8229600" cy="1143000"/>
          </a:xfrm>
          <a:effectLst>
            <a:outerShdw blurRad="50800" dist="38100" dir="2700000" algn="tl" rotWithShape="0">
              <a:prstClr val="black">
                <a:alpha val="40000"/>
              </a:prstClr>
            </a:outerShdw>
          </a:effectLst>
        </p:spPr>
        <p:txBody>
          <a:bodyPr>
            <a:normAutofit/>
          </a:bodyPr>
          <a:lstStyle/>
          <a:p>
            <a:pPr algn="l"/>
            <a:r>
              <a:rPr lang="en-NZ" sz="2400" b="1" dirty="0" smtClean="0">
                <a:solidFill>
                  <a:schemeClr val="bg1"/>
                </a:solidFill>
                <a:latin typeface="Courier New" pitchFamily="49" charset="0"/>
                <a:cs typeface="Courier New" pitchFamily="49" charset="0"/>
              </a:rPr>
              <a:t>Checklist for professionals</a:t>
            </a:r>
            <a:endParaRPr lang="en-NZ" sz="2400" b="1" dirty="0">
              <a:solidFill>
                <a:schemeClr val="bg1"/>
              </a:solidFill>
              <a:latin typeface="Courier New" pitchFamily="49" charset="0"/>
              <a:cs typeface="Courier New" pitchFamily="49" charset="0"/>
            </a:endParaRPr>
          </a:p>
        </p:txBody>
      </p:sp>
      <p:sp>
        <p:nvSpPr>
          <p:cNvPr id="3" name="Content Placeholder 2"/>
          <p:cNvSpPr>
            <a:spLocks noGrp="1"/>
          </p:cNvSpPr>
          <p:nvPr>
            <p:ph idx="1"/>
          </p:nvPr>
        </p:nvSpPr>
        <p:spPr>
          <a:solidFill>
            <a:schemeClr val="bg1"/>
          </a:solidFill>
          <a:effectLst>
            <a:outerShdw blurRad="50800" dist="38100" dir="2700000" algn="tl" rotWithShape="0">
              <a:prstClr val="black">
                <a:alpha val="40000"/>
              </a:prstClr>
            </a:outerShdw>
          </a:effectLst>
        </p:spPr>
        <p:txBody>
          <a:bodyPr>
            <a:normAutofit lnSpcReduction="10000"/>
          </a:bodyPr>
          <a:lstStyle/>
          <a:p>
            <a:endParaRPr lang="en-NZ" sz="2400" dirty="0" smtClean="0">
              <a:solidFill>
                <a:schemeClr val="bg1"/>
              </a:solidFill>
            </a:endParaRPr>
          </a:p>
          <a:p>
            <a:pPr marL="457200" indent="-457200">
              <a:spcBef>
                <a:spcPts val="1800"/>
              </a:spcBef>
              <a:buFont typeface="+mj-lt"/>
              <a:buAutoNum type="arabicPeriod"/>
            </a:pPr>
            <a:r>
              <a:rPr lang="en-NZ" sz="2800" b="1" dirty="0" smtClean="0">
                <a:latin typeface="Tekton Pro Cond" pitchFamily="34" charset="0"/>
                <a:cs typeface="Courier New" pitchFamily="49" charset="0"/>
              </a:rPr>
              <a:t>Avoid big batteries. The are cognitively tedious, lead to “lazy answering.”</a:t>
            </a:r>
          </a:p>
          <a:p>
            <a:pPr marL="514350" indent="-514350">
              <a:spcBef>
                <a:spcPts val="1800"/>
              </a:spcBef>
              <a:buFont typeface="+mj-lt"/>
              <a:buAutoNum type="arabicPeriod"/>
            </a:pPr>
            <a:r>
              <a:rPr lang="en-NZ" sz="2800" b="1" dirty="0" smtClean="0">
                <a:latin typeface="Tekton Pro Cond" pitchFamily="34" charset="0"/>
                <a:cs typeface="Courier New" pitchFamily="49" charset="0"/>
              </a:rPr>
              <a:t>Less questions perhaps? Perhaps you need to run some qualitative research first to refine your search.</a:t>
            </a:r>
          </a:p>
          <a:p>
            <a:pPr marL="514350" indent="-514350">
              <a:spcBef>
                <a:spcPts val="1800"/>
              </a:spcBef>
              <a:buFont typeface="+mj-lt"/>
              <a:buAutoNum type="arabicPeriod"/>
            </a:pPr>
            <a:r>
              <a:rPr lang="en-NZ" sz="2800" b="1" dirty="0" smtClean="0">
                <a:latin typeface="Tekton Pro Cond" pitchFamily="34" charset="0"/>
                <a:cs typeface="Courier New" pitchFamily="49" charset="0"/>
              </a:rPr>
              <a:t>Break batteries up – try for a maximum of 8 rows or less.</a:t>
            </a:r>
          </a:p>
          <a:p>
            <a:pPr marL="514350" indent="-514350">
              <a:spcBef>
                <a:spcPts val="1800"/>
              </a:spcBef>
              <a:buFont typeface="+mj-lt"/>
              <a:buAutoNum type="arabicPeriod"/>
            </a:pPr>
            <a:r>
              <a:rPr lang="en-NZ" sz="2800" b="1" dirty="0" smtClean="0">
                <a:latin typeface="Tekton Pro Cond" pitchFamily="34" charset="0"/>
                <a:cs typeface="Courier New" pitchFamily="49" charset="0"/>
              </a:rPr>
              <a:t>Try alternatives that are more engaging.</a:t>
            </a:r>
          </a:p>
          <a:p>
            <a:pPr marL="857250" lvl="1" indent="-457200">
              <a:spcBef>
                <a:spcPts val="1800"/>
              </a:spcBef>
            </a:pPr>
            <a:endParaRPr lang="en-NZ" b="1" dirty="0">
              <a:latin typeface="Tekton Pro Cond" pitchFamily="34" charset="0"/>
            </a:endParaRPr>
          </a:p>
        </p:txBody>
      </p:sp>
    </p:spTree>
  </p:cSld>
  <p:clrMapOvr>
    <a:masterClrMapping/>
  </p:clrMapOvr>
  <p:transition>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a:ln w="9525">
            <a:noFill/>
            <a:miter lim="800000"/>
            <a:headEnd/>
            <a:tailEnd/>
          </a:ln>
        </p:spPr>
      </p:pic>
      <p:sp>
        <p:nvSpPr>
          <p:cNvPr id="4" name="Title 3"/>
          <p:cNvSpPr>
            <a:spLocks noGrp="1"/>
          </p:cNvSpPr>
          <p:nvPr>
            <p:ph type="title"/>
          </p:nvPr>
        </p:nvSpPr>
        <p:spPr>
          <a:effectLst>
            <a:outerShdw blurRad="50800" dist="38100" dir="2700000" algn="tl" rotWithShape="0">
              <a:prstClr val="black">
                <a:alpha val="40000"/>
              </a:prstClr>
            </a:outerShdw>
          </a:effectLst>
        </p:spPr>
        <p:txBody>
          <a:bodyPr/>
          <a:lstStyle/>
          <a:p>
            <a:r>
              <a:rPr lang="en-NZ" dirty="0" smtClean="0">
                <a:solidFill>
                  <a:schemeClr val="bg1"/>
                </a:solidFill>
              </a:rPr>
              <a:t>DISCUSSION FIVE</a:t>
            </a:r>
            <a:endParaRPr lang="en-NZ" dirty="0">
              <a:solidFill>
                <a:schemeClr val="bg1"/>
              </a:solidFill>
            </a:endParaRPr>
          </a:p>
        </p:txBody>
      </p:sp>
      <p:sp>
        <p:nvSpPr>
          <p:cNvPr id="5" name="Text Placeholder 4"/>
          <p:cNvSpPr>
            <a:spLocks noGrp="1"/>
          </p:cNvSpPr>
          <p:nvPr>
            <p:ph type="body" idx="1"/>
          </p:nvPr>
        </p:nvSpPr>
        <p:spPr/>
        <p:txBody>
          <a:bodyPr/>
          <a:lstStyle/>
          <a:p>
            <a:pPr marL="0" lvl="1"/>
            <a:r>
              <a:rPr lang="en-NZ" dirty="0" smtClean="0">
                <a:solidFill>
                  <a:schemeClr val="bg1"/>
                </a:solidFill>
              </a:rPr>
              <a:t>You get what you test: the effects of assumptions and hypotheses on the data you get back.</a:t>
            </a:r>
          </a:p>
        </p:txBody>
      </p:sp>
      <p:sp>
        <p:nvSpPr>
          <p:cNvPr id="6" name="Rectangle 5"/>
          <p:cNvSpPr/>
          <p:nvPr/>
        </p:nvSpPr>
        <p:spPr>
          <a:xfrm>
            <a:off x="0" y="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ransition>
    <p:randomBar dir="ver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2" cstate="print"/>
          <a:srcRect/>
          <a:stretch>
            <a:fillRect/>
          </a:stretch>
        </p:blipFill>
        <p:spPr bwMode="auto">
          <a:xfrm>
            <a:off x="0" y="685800"/>
            <a:ext cx="9144000" cy="5486400"/>
          </a:xfrm>
          <a:prstGeom prst="rect">
            <a:avLst/>
          </a:prstGeom>
          <a:noFill/>
          <a:ln w="9525">
            <a:noFill/>
            <a:miter lim="800000"/>
            <a:headEnd/>
            <a:tailEnd/>
          </a:ln>
        </p:spPr>
      </p:pic>
      <p:sp>
        <p:nvSpPr>
          <p:cNvPr id="2" name="Title 1"/>
          <p:cNvSpPr>
            <a:spLocks noGrp="1"/>
          </p:cNvSpPr>
          <p:nvPr>
            <p:ph type="title"/>
          </p:nvPr>
        </p:nvSpPr>
        <p:spPr>
          <a:xfrm>
            <a:off x="457200" y="685800"/>
            <a:ext cx="8229600" cy="1143000"/>
          </a:xfrm>
        </p:spPr>
        <p:txBody>
          <a:bodyPr>
            <a:noAutofit/>
          </a:bodyPr>
          <a:lstStyle/>
          <a:p>
            <a:pPr lvl="1" indent="-514350" algn="l" rtl="0">
              <a:spcBef>
                <a:spcPct val="0"/>
              </a:spcBef>
            </a:pPr>
            <a:r>
              <a:rPr lang="en-NZ" sz="2400" b="1" dirty="0">
                <a:solidFill>
                  <a:schemeClr val="bg1"/>
                </a:solidFill>
              </a:rPr>
              <a:t>You get what you test: the effects of assumptions and hypotheses on the data you get back.</a:t>
            </a:r>
          </a:p>
        </p:txBody>
      </p:sp>
      <p:sp>
        <p:nvSpPr>
          <p:cNvPr id="3" name="Content Placeholder 2"/>
          <p:cNvSpPr>
            <a:spLocks noGrp="1"/>
          </p:cNvSpPr>
          <p:nvPr>
            <p:ph idx="1"/>
          </p:nvPr>
        </p:nvSpPr>
        <p:spPr>
          <a:xfrm>
            <a:off x="457200" y="2514600"/>
            <a:ext cx="8229600" cy="3611563"/>
          </a:xfrm>
        </p:spPr>
        <p:txBody>
          <a:bodyPr>
            <a:normAutofit/>
          </a:bodyPr>
          <a:lstStyle/>
          <a:p>
            <a:r>
              <a:rPr lang="en-NZ" sz="2400" dirty="0" smtClean="0"/>
              <a:t>We need to be very careful about the assumptions we make, and the conclusions we reach.</a:t>
            </a:r>
          </a:p>
          <a:p>
            <a:r>
              <a:rPr lang="en-NZ" sz="2400" dirty="0" smtClean="0"/>
              <a:t>To illustrate – let’s look briefly at two case studies.</a:t>
            </a:r>
          </a:p>
          <a:p>
            <a:pPr lvl="1"/>
            <a:r>
              <a:rPr lang="en-NZ" sz="2000" dirty="0" smtClean="0"/>
              <a:t>Aluminium.</a:t>
            </a:r>
          </a:p>
          <a:p>
            <a:pPr lvl="1"/>
            <a:r>
              <a:rPr lang="en-NZ" sz="2000" dirty="0" smtClean="0"/>
              <a:t>Breakfast.</a:t>
            </a:r>
            <a:endParaRPr lang="en-NZ" sz="2000" dirty="0"/>
          </a:p>
        </p:txBody>
      </p:sp>
      <p:sp>
        <p:nvSpPr>
          <p:cNvPr id="4" name="Rectangle 3"/>
          <p:cNvSpPr/>
          <p:nvPr/>
        </p:nvSpPr>
        <p:spPr>
          <a:xfrm>
            <a:off x="0" y="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Rectangle 4"/>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ransition>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NZ" sz="3600" b="1" dirty="0" smtClean="0"/>
              <a:t>Evidence linking aluminium and Alzheimer's disease?</a:t>
            </a:r>
            <a:endParaRPr lang="en-NZ" sz="3600" dirty="0"/>
          </a:p>
        </p:txBody>
      </p:sp>
      <p:sp>
        <p:nvSpPr>
          <p:cNvPr id="3" name="Content Placeholder 2"/>
          <p:cNvSpPr>
            <a:spLocks noGrp="1"/>
          </p:cNvSpPr>
          <p:nvPr>
            <p:ph idx="1"/>
          </p:nvPr>
        </p:nvSpPr>
        <p:spPr>
          <a:xfrm>
            <a:off x="3886200" y="1600200"/>
            <a:ext cx="4800600" cy="5105400"/>
          </a:xfrm>
        </p:spPr>
        <p:txBody>
          <a:bodyPr>
            <a:noAutofit/>
          </a:bodyPr>
          <a:lstStyle/>
          <a:p>
            <a:r>
              <a:rPr lang="en-NZ" sz="1400" dirty="0" smtClean="0"/>
              <a:t>The hypothesis that there is a link between aluminium and Alzheimer's disease was first put forward in the 1960s (Terry and Pena 1965, </a:t>
            </a:r>
            <a:r>
              <a:rPr lang="en-NZ" sz="1400" dirty="0" err="1" smtClean="0"/>
              <a:t>Klatzo</a:t>
            </a:r>
            <a:r>
              <a:rPr lang="en-NZ" sz="1400" dirty="0" smtClean="0"/>
              <a:t> et al 1965). Since then, researchers have claimed a number of other circumstantial links between aluminium and Alzheimer's disease.</a:t>
            </a:r>
          </a:p>
          <a:p>
            <a:pPr>
              <a:buNone/>
            </a:pPr>
            <a:endParaRPr lang="en-NZ" sz="1400" dirty="0" smtClean="0"/>
          </a:p>
          <a:p>
            <a:r>
              <a:rPr lang="en-NZ" sz="1400" dirty="0" smtClean="0"/>
              <a:t>Aluminium has been shown to be associated both with plaques and with tangles in the brains of people with Alzheimer's disease (Crapper et al 1976). </a:t>
            </a:r>
          </a:p>
          <a:p>
            <a:r>
              <a:rPr lang="en-NZ" sz="1400" dirty="0" smtClean="0">
                <a:solidFill>
                  <a:schemeClr val="accent2"/>
                </a:solidFill>
              </a:rPr>
              <a:t>However, the presence of aluminium does not mean that the aluminium was the causal factor − it is more likely to be a harmless secondary association.</a:t>
            </a:r>
          </a:p>
          <a:p>
            <a:r>
              <a:rPr lang="en-NZ" sz="1400" dirty="0" smtClean="0">
                <a:solidFill>
                  <a:schemeClr val="accent2"/>
                </a:solidFill>
              </a:rPr>
              <a:t>Some have claimed that people with Alzheimer's disease have a higher than average level of aluminium in their brains. However, other studies find no difference between the overall amount of aluminium in the brains of people with Alzheimer's and the amount in normal brains (Trapp et al 1978).</a:t>
            </a:r>
          </a:p>
        </p:txBody>
      </p:sp>
      <p:pic>
        <p:nvPicPr>
          <p:cNvPr id="57346" name="Picture 2"/>
          <p:cNvPicPr>
            <a:picLocks noChangeAspect="1" noChangeArrowheads="1"/>
          </p:cNvPicPr>
          <p:nvPr/>
        </p:nvPicPr>
        <p:blipFill>
          <a:blip r:embed="rId2" cstate="print"/>
          <a:srcRect/>
          <a:stretch>
            <a:fillRect/>
          </a:stretch>
        </p:blipFill>
        <p:spPr bwMode="auto">
          <a:xfrm>
            <a:off x="457200" y="1752600"/>
            <a:ext cx="3343275" cy="344805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3200" dirty="0" smtClean="0"/>
              <a:t>One example of research that proved the link.</a:t>
            </a:r>
            <a:endParaRPr lang="en-NZ" sz="3200" dirty="0"/>
          </a:p>
        </p:txBody>
      </p:sp>
      <p:sp>
        <p:nvSpPr>
          <p:cNvPr id="3" name="Content Placeholder 2"/>
          <p:cNvSpPr>
            <a:spLocks noGrp="1"/>
          </p:cNvSpPr>
          <p:nvPr>
            <p:ph idx="1"/>
          </p:nvPr>
        </p:nvSpPr>
        <p:spPr>
          <a:xfrm>
            <a:off x="5562600" y="1600200"/>
            <a:ext cx="3124200" cy="4525963"/>
          </a:xfrm>
        </p:spPr>
        <p:txBody>
          <a:bodyPr>
            <a:normAutofit/>
          </a:bodyPr>
          <a:lstStyle/>
          <a:p>
            <a:r>
              <a:rPr lang="en-NZ" sz="2000" dirty="0" smtClean="0"/>
              <a:t>Guam Island</a:t>
            </a:r>
          </a:p>
          <a:p>
            <a:r>
              <a:rPr lang="en-NZ" sz="2000" dirty="0" smtClean="0"/>
              <a:t>Positive testing for aluminium</a:t>
            </a:r>
            <a:endParaRPr lang="en-NZ" sz="2000" dirty="0"/>
          </a:p>
        </p:txBody>
      </p:sp>
      <p:pic>
        <p:nvPicPr>
          <p:cNvPr id="63490" name="Picture 2"/>
          <p:cNvPicPr>
            <a:picLocks noChangeAspect="1" noChangeArrowheads="1"/>
          </p:cNvPicPr>
          <p:nvPr/>
        </p:nvPicPr>
        <p:blipFill>
          <a:blip r:embed="rId2" cstate="print"/>
          <a:srcRect/>
          <a:stretch>
            <a:fillRect/>
          </a:stretch>
        </p:blipFill>
        <p:spPr bwMode="auto">
          <a:xfrm>
            <a:off x="228600" y="1447800"/>
            <a:ext cx="5257800" cy="3333750"/>
          </a:xfrm>
          <a:prstGeom prst="rect">
            <a:avLst/>
          </a:prstGeom>
          <a:noFill/>
          <a:ln w="9525">
            <a:noFill/>
            <a:miter lim="800000"/>
            <a:headEnd/>
            <a:tailEnd/>
          </a:ln>
        </p:spPr>
      </p:pic>
      <p:sp>
        <p:nvSpPr>
          <p:cNvPr id="5" name="Oval 4"/>
          <p:cNvSpPr/>
          <p:nvPr/>
        </p:nvSpPr>
        <p:spPr>
          <a:xfrm>
            <a:off x="1600200" y="1828800"/>
            <a:ext cx="457200" cy="304800"/>
          </a:xfrm>
          <a:prstGeom prst="ellipse">
            <a:avLst/>
          </a:prstGeom>
          <a:noFill/>
          <a:ln>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63491" name="Picture 3"/>
          <p:cNvPicPr>
            <a:picLocks noChangeAspect="1" noChangeArrowheads="1"/>
          </p:cNvPicPr>
          <p:nvPr/>
        </p:nvPicPr>
        <p:blipFill>
          <a:blip r:embed="rId3" cstate="print"/>
          <a:srcRect/>
          <a:stretch>
            <a:fillRect/>
          </a:stretch>
        </p:blipFill>
        <p:spPr bwMode="auto">
          <a:xfrm>
            <a:off x="3505200" y="2743200"/>
            <a:ext cx="4248150" cy="2706786"/>
          </a:xfrm>
          <a:prstGeom prst="rect">
            <a:avLst/>
          </a:prstGeom>
          <a:noFill/>
          <a:ln w="9525">
            <a:noFill/>
            <a:miter lim="800000"/>
            <a:headEnd/>
            <a:tailEnd/>
          </a:ln>
        </p:spPr>
      </p:pic>
      <p:cxnSp>
        <p:nvCxnSpPr>
          <p:cNvPr id="8" name="Straight Connector 7"/>
          <p:cNvCxnSpPr>
            <a:stCxn id="5" idx="5"/>
          </p:cNvCxnSpPr>
          <p:nvPr/>
        </p:nvCxnSpPr>
        <p:spPr>
          <a:xfrm rot="16200000" flipH="1">
            <a:off x="2496904" y="1582503"/>
            <a:ext cx="1111437" cy="2124355"/>
          </a:xfrm>
          <a:prstGeom prst="line">
            <a:avLst/>
          </a:prstGeom>
          <a:ln>
            <a:solidFill>
              <a:srgbClr val="FFFF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63492" name="Picture 4"/>
          <p:cNvPicPr>
            <a:picLocks noChangeAspect="1" noChangeArrowheads="1"/>
          </p:cNvPicPr>
          <p:nvPr/>
        </p:nvPicPr>
        <p:blipFill>
          <a:blip r:embed="rId4" cstate="print"/>
          <a:srcRect/>
          <a:stretch>
            <a:fillRect/>
          </a:stretch>
        </p:blipFill>
        <p:spPr bwMode="auto">
          <a:xfrm>
            <a:off x="7010400" y="4876800"/>
            <a:ext cx="1734911" cy="1295400"/>
          </a:xfrm>
          <a:prstGeom prst="rect">
            <a:avLst/>
          </a:prstGeom>
          <a:noFill/>
          <a:ln w="9525">
            <a:noFill/>
            <a:miter lim="800000"/>
            <a:headEnd/>
            <a:tailEnd/>
          </a:ln>
        </p:spPr>
      </p:pic>
      <p:sp>
        <p:nvSpPr>
          <p:cNvPr id="10" name="TextBox 9"/>
          <p:cNvSpPr txBox="1"/>
          <p:nvPr/>
        </p:nvSpPr>
        <p:spPr>
          <a:xfrm>
            <a:off x="4648200" y="5715000"/>
            <a:ext cx="2286000" cy="584775"/>
          </a:xfrm>
          <a:prstGeom prst="rect">
            <a:avLst/>
          </a:prstGeom>
          <a:noFill/>
        </p:spPr>
        <p:txBody>
          <a:bodyPr wrap="square" rtlCol="0">
            <a:spAutoFit/>
          </a:bodyPr>
          <a:lstStyle/>
          <a:p>
            <a:r>
              <a:rPr lang="en-NZ" sz="1600" dirty="0" smtClean="0">
                <a:solidFill>
                  <a:schemeClr val="bg2">
                    <a:lumMod val="50000"/>
                  </a:schemeClr>
                </a:solidFill>
              </a:rPr>
              <a:t>Chamorro People</a:t>
            </a:r>
          </a:p>
          <a:p>
            <a:pPr algn="r"/>
            <a:r>
              <a:rPr lang="en-NZ" sz="1600" dirty="0" smtClean="0">
                <a:solidFill>
                  <a:schemeClr val="bg2">
                    <a:lumMod val="50000"/>
                  </a:schemeClr>
                </a:solidFill>
              </a:rPr>
              <a:t> Cycad Plant</a:t>
            </a:r>
            <a:endParaRPr lang="en-NZ" sz="1600" dirty="0">
              <a:solidFill>
                <a:schemeClr val="bg2">
                  <a:lumMod val="50000"/>
                </a:schemeClr>
              </a:solidFill>
            </a:endParaRPr>
          </a:p>
        </p:txBody>
      </p:sp>
      <p:pic>
        <p:nvPicPr>
          <p:cNvPr id="63493" name="Picture 5"/>
          <p:cNvPicPr>
            <a:picLocks noChangeAspect="1" noChangeArrowheads="1"/>
          </p:cNvPicPr>
          <p:nvPr/>
        </p:nvPicPr>
        <p:blipFill>
          <a:blip r:embed="rId5" cstate="print"/>
          <a:srcRect/>
          <a:stretch>
            <a:fillRect/>
          </a:stretch>
        </p:blipFill>
        <p:spPr bwMode="auto">
          <a:xfrm>
            <a:off x="1524000" y="4953000"/>
            <a:ext cx="2971800" cy="1529927"/>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scoop.co.nz/stories/images/0809/ccfe64ab60c3b00572f8.jpeg"/>
          <p:cNvPicPr>
            <a:picLocks noChangeAspect="1" noChangeArrowheads="1"/>
          </p:cNvPicPr>
          <p:nvPr/>
        </p:nvPicPr>
        <p:blipFill>
          <a:blip r:embed="rId2" cstate="print">
            <a:grayscl/>
          </a:blip>
          <a:srcRect/>
          <a:stretch>
            <a:fillRect/>
          </a:stretch>
        </p:blipFill>
        <p:spPr bwMode="auto">
          <a:xfrm>
            <a:off x="0" y="304800"/>
            <a:ext cx="9177989" cy="6172200"/>
          </a:xfrm>
          <a:prstGeom prst="rect">
            <a:avLst/>
          </a:prstGeom>
          <a:noFill/>
        </p:spPr>
      </p:pic>
      <p:sp>
        <p:nvSpPr>
          <p:cNvPr id="5" name="Rectangle 4"/>
          <p:cNvSpPr/>
          <p:nvPr/>
        </p:nvSpPr>
        <p:spPr>
          <a:xfrm>
            <a:off x="0" y="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Rectangle 5"/>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rot="21064263">
            <a:off x="4828396" y="1273097"/>
            <a:ext cx="3690648" cy="646331"/>
          </a:xfrm>
          <a:prstGeom prst="rect">
            <a:avLst/>
          </a:prstGeom>
          <a:noFill/>
        </p:spPr>
        <p:txBody>
          <a:bodyPr wrap="square" rtlCol="0">
            <a:spAutoFit/>
          </a:bodyPr>
          <a:lstStyle/>
          <a:p>
            <a:r>
              <a:rPr lang="en-NZ" dirty="0" smtClean="0"/>
              <a:t>Hone questions Maori Party’s cosy relationship with National....</a:t>
            </a:r>
            <a:endParaRPr lang="en-NZ" dirty="0"/>
          </a:p>
        </p:txBody>
      </p:sp>
    </p:spTree>
  </p:cSld>
  <p:clrMapOvr>
    <a:masterClrMapping/>
  </p:clrMapOvr>
  <p:transition>
    <p:randomBar dir="ver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NZ" dirty="0" smtClean="0"/>
              <a:t>Kellogg survey in Australia, 2008</a:t>
            </a:r>
            <a:endParaRPr lang="en-NZ" dirty="0"/>
          </a:p>
        </p:txBody>
      </p:sp>
      <p:sp>
        <p:nvSpPr>
          <p:cNvPr id="5" name="Content Placeholder 4"/>
          <p:cNvSpPr>
            <a:spLocks noGrp="1"/>
          </p:cNvSpPr>
          <p:nvPr>
            <p:ph idx="1"/>
          </p:nvPr>
        </p:nvSpPr>
        <p:spPr>
          <a:xfrm>
            <a:off x="2133600" y="1600200"/>
            <a:ext cx="6553200" cy="5257800"/>
          </a:xfrm>
        </p:spPr>
        <p:txBody>
          <a:bodyPr>
            <a:noAutofit/>
          </a:bodyPr>
          <a:lstStyle/>
          <a:p>
            <a:r>
              <a:rPr lang="en-NZ" sz="1400" b="1" dirty="0" smtClean="0"/>
              <a:t>Teachers Rate Breakfast Cereal Top of the Class </a:t>
            </a:r>
            <a:r>
              <a:rPr lang="en-NZ" sz="1400" b="1" i="1" dirty="0" smtClean="0"/>
              <a:t>Australian parents urged to serve healthy fibre this term</a:t>
            </a:r>
            <a:r>
              <a:rPr lang="en-NZ" sz="1050" dirty="0" smtClean="0"/>
              <a:t/>
            </a:r>
            <a:br>
              <a:rPr lang="en-NZ" sz="1050" dirty="0" smtClean="0"/>
            </a:br>
            <a:r>
              <a:rPr lang="en-NZ" sz="1050" dirty="0" smtClean="0"/>
              <a:t> </a:t>
            </a:r>
            <a:br>
              <a:rPr lang="en-NZ" sz="1050" dirty="0" smtClean="0"/>
            </a:br>
            <a:r>
              <a:rPr lang="en-NZ" sz="1400" dirty="0" smtClean="0"/>
              <a:t>Attentiveness in the classroom can be a key indicator that a child has had breakfast, according to the results of a recent survey of 1,000 Australian primary and secondary school teachers.  In contrast, tiredness and lack of concentration are tell-tale signs that a child has skipped breakfast.</a:t>
            </a:r>
          </a:p>
          <a:p>
            <a:r>
              <a:rPr lang="en-NZ" sz="1400" dirty="0" smtClean="0"/>
              <a:t>The nationwide survey was commissioned by Kellogg Australia to determine whether teachers’ experience in the classroom is consistent with the current research linking breakfast eaters with better concentration at school.</a:t>
            </a:r>
          </a:p>
          <a:p>
            <a:r>
              <a:rPr lang="en-NZ" sz="1400" dirty="0" smtClean="0"/>
              <a:t>If the experience of Australian teachers is anything to go by, the research is right on the mark.</a:t>
            </a:r>
          </a:p>
          <a:p>
            <a:r>
              <a:rPr lang="en-NZ" sz="1400" dirty="0" smtClean="0"/>
              <a:t>The findings revealed:</a:t>
            </a:r>
          </a:p>
          <a:p>
            <a:pPr lvl="1"/>
            <a:r>
              <a:rPr lang="en-NZ" sz="1100" dirty="0" smtClean="0"/>
              <a:t>96% of teachers say students who eat breakfast pay more attention;</a:t>
            </a:r>
          </a:p>
          <a:p>
            <a:pPr lvl="1"/>
            <a:r>
              <a:rPr lang="en-NZ" sz="1100" dirty="0" smtClean="0"/>
              <a:t>88% of teachers say that students who eat breakfast perform better at school;</a:t>
            </a:r>
          </a:p>
          <a:p>
            <a:pPr lvl="1"/>
            <a:r>
              <a:rPr lang="en-NZ" sz="1100" dirty="0" smtClean="0"/>
              <a:t>79% of teachers say that students who eat breakfast are more interested in learning than those who don’t.</a:t>
            </a:r>
          </a:p>
          <a:p>
            <a:pPr lvl="1"/>
            <a:r>
              <a:rPr lang="en-NZ" sz="1100" dirty="0" smtClean="0"/>
              <a:t>When asked to nominate their choice of the best breakfast options for students, teachers nominated breakfast cereals as the most popular option.</a:t>
            </a:r>
          </a:p>
          <a:p>
            <a:endParaRPr lang="en-NZ" sz="1050" dirty="0" smtClean="0"/>
          </a:p>
          <a:p>
            <a:r>
              <a:rPr lang="en-NZ" sz="1050" dirty="0" smtClean="0"/>
              <a:t>Release Date : 09-09-2008</a:t>
            </a:r>
            <a:br>
              <a:rPr lang="en-NZ" sz="1050" dirty="0" smtClean="0"/>
            </a:br>
            <a:r>
              <a:rPr lang="en-NZ" sz="1050" dirty="0" smtClean="0"/>
              <a:t>Teachers Rate Breakfast Cereal Top of the Class</a:t>
            </a:r>
          </a:p>
          <a:p>
            <a:endParaRPr lang="en-NZ" sz="1050" dirty="0"/>
          </a:p>
        </p:txBody>
      </p:sp>
      <p:pic>
        <p:nvPicPr>
          <p:cNvPr id="56322" name="Picture 2"/>
          <p:cNvPicPr>
            <a:picLocks noChangeAspect="1" noChangeArrowheads="1"/>
          </p:cNvPicPr>
          <p:nvPr/>
        </p:nvPicPr>
        <p:blipFill>
          <a:blip r:embed="rId2" cstate="print"/>
          <a:srcRect/>
          <a:stretch>
            <a:fillRect/>
          </a:stretch>
        </p:blipFill>
        <p:spPr bwMode="auto">
          <a:xfrm rot="16200000">
            <a:off x="-431556" y="2793756"/>
            <a:ext cx="3663462" cy="142875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NZ" sz="3200" b="1" dirty="0" smtClean="0"/>
              <a:t>Anyone have a problem with this?</a:t>
            </a:r>
            <a:endParaRPr lang="en-NZ" sz="3200" b="1" dirty="0"/>
          </a:p>
        </p:txBody>
      </p:sp>
      <p:sp>
        <p:nvSpPr>
          <p:cNvPr id="5" name="Content Placeholder 4"/>
          <p:cNvSpPr>
            <a:spLocks noGrp="1"/>
          </p:cNvSpPr>
          <p:nvPr>
            <p:ph idx="1"/>
          </p:nvPr>
        </p:nvSpPr>
        <p:spPr>
          <a:xfrm>
            <a:off x="2133600" y="1600200"/>
            <a:ext cx="6705600" cy="5257800"/>
          </a:xfrm>
        </p:spPr>
        <p:txBody>
          <a:bodyPr>
            <a:noAutofit/>
          </a:bodyPr>
          <a:lstStyle/>
          <a:p>
            <a:endParaRPr lang="en-NZ" sz="1800" b="1" dirty="0" smtClean="0">
              <a:solidFill>
                <a:srgbClr val="FF0000"/>
              </a:solidFill>
            </a:endParaRPr>
          </a:p>
          <a:p>
            <a:endParaRPr lang="en-NZ" sz="1800" b="1" dirty="0" smtClean="0">
              <a:solidFill>
                <a:srgbClr val="FF0000"/>
              </a:solidFill>
            </a:endParaRPr>
          </a:p>
          <a:p>
            <a:r>
              <a:rPr lang="en-NZ" sz="1800" b="1" dirty="0" smtClean="0">
                <a:solidFill>
                  <a:srgbClr val="FF0000"/>
                </a:solidFill>
              </a:rPr>
              <a:t>Kids who have breakfast perform better at school</a:t>
            </a:r>
          </a:p>
          <a:p>
            <a:r>
              <a:rPr lang="en-NZ" sz="1800" b="1" dirty="0" smtClean="0">
                <a:solidFill>
                  <a:srgbClr val="FF0000"/>
                </a:solidFill>
              </a:rPr>
              <a:t>Kids who eat breakfast are more interested in learning.</a:t>
            </a:r>
          </a:p>
          <a:p>
            <a:endParaRPr lang="en-NZ" sz="1800" b="1" dirty="0" smtClean="0"/>
          </a:p>
          <a:p>
            <a:endParaRPr lang="en-NZ" sz="1800" b="1" dirty="0" smtClean="0"/>
          </a:p>
          <a:p>
            <a:endParaRPr lang="en-NZ" sz="1800" b="1" dirty="0" smtClean="0"/>
          </a:p>
          <a:p>
            <a:r>
              <a:rPr lang="en-NZ" sz="1800" b="1" dirty="0" smtClean="0"/>
              <a:t>Cereal is the most popular form of breakfast.</a:t>
            </a:r>
          </a:p>
          <a:p>
            <a:endParaRPr lang="en-NZ" sz="1800" b="1" dirty="0" smtClean="0"/>
          </a:p>
          <a:p>
            <a:endParaRPr lang="en-NZ" sz="1800" b="1" dirty="0" smtClean="0"/>
          </a:p>
          <a:p>
            <a:pPr>
              <a:buNone/>
            </a:pPr>
            <a:endParaRPr lang="en-NZ" sz="1800" b="1" dirty="0" smtClean="0"/>
          </a:p>
          <a:p>
            <a:r>
              <a:rPr lang="en-NZ" sz="1800" b="1" dirty="0" smtClean="0"/>
              <a:t>Hence – kids who eat Kellogg’s do better at school.</a:t>
            </a:r>
            <a:endParaRPr lang="en-NZ" sz="1200" dirty="0"/>
          </a:p>
        </p:txBody>
      </p:sp>
      <p:pic>
        <p:nvPicPr>
          <p:cNvPr id="56322" name="Picture 2"/>
          <p:cNvPicPr>
            <a:picLocks noChangeAspect="1" noChangeArrowheads="1"/>
          </p:cNvPicPr>
          <p:nvPr/>
        </p:nvPicPr>
        <p:blipFill>
          <a:blip r:embed="rId2" cstate="print"/>
          <a:srcRect/>
          <a:stretch>
            <a:fillRect/>
          </a:stretch>
        </p:blipFill>
        <p:spPr bwMode="auto">
          <a:xfrm rot="16200000">
            <a:off x="-431556" y="2793756"/>
            <a:ext cx="3663462" cy="1428750"/>
          </a:xfrm>
          <a:prstGeom prst="rect">
            <a:avLst/>
          </a:prstGeom>
          <a:noFill/>
          <a:ln w="9525">
            <a:noFill/>
            <a:miter lim="800000"/>
            <a:headEnd/>
            <a:tailEnd/>
          </a:ln>
        </p:spPr>
      </p:pic>
      <p:sp>
        <p:nvSpPr>
          <p:cNvPr id="8" name="Cross 7"/>
          <p:cNvSpPr/>
          <p:nvPr/>
        </p:nvSpPr>
        <p:spPr>
          <a:xfrm>
            <a:off x="4724400" y="2971800"/>
            <a:ext cx="685800" cy="685800"/>
          </a:xfrm>
          <a:prstGeom prst="plus">
            <a:avLst>
              <a:gd name="adj" fmla="val 31944"/>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Equal 8"/>
          <p:cNvSpPr/>
          <p:nvPr/>
        </p:nvSpPr>
        <p:spPr>
          <a:xfrm>
            <a:off x="4495800" y="4343400"/>
            <a:ext cx="1295400" cy="762000"/>
          </a:xfrm>
          <a:prstGeom prst="mathEqual">
            <a:avLst/>
          </a:prstGeom>
          <a:solidFill>
            <a:srgbClr val="FF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solidFill>
                <a:schemeClr val="tx1"/>
              </a:solidFill>
            </a:endParaRPr>
          </a:p>
        </p:txBody>
      </p:sp>
    </p:spTree>
  </p:cSld>
  <p:clrMapOvr>
    <a:masterClrMapping/>
  </p:clrMapOvr>
  <p:transition>
    <p:randomBar dir="ver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So two common problems.</a:t>
            </a:r>
            <a:endParaRPr lang="en-NZ" dirty="0"/>
          </a:p>
        </p:txBody>
      </p:sp>
      <p:sp>
        <p:nvSpPr>
          <p:cNvPr id="6" name="Text Placeholder 5"/>
          <p:cNvSpPr>
            <a:spLocks noGrp="1"/>
          </p:cNvSpPr>
          <p:nvPr>
            <p:ph type="body" idx="1"/>
          </p:nvPr>
        </p:nvSpPr>
        <p:spPr>
          <a:solidFill>
            <a:srgbClr val="4478B6"/>
          </a:solidFill>
        </p:spPr>
        <p:txBody>
          <a:bodyPr>
            <a:normAutofit/>
          </a:bodyPr>
          <a:lstStyle/>
          <a:p>
            <a:r>
              <a:rPr lang="en-NZ" sz="2200" dirty="0" smtClean="0">
                <a:solidFill>
                  <a:schemeClr val="bg1"/>
                </a:solidFill>
              </a:rPr>
              <a:t>Reinforcing common beliefs</a:t>
            </a:r>
            <a:endParaRPr lang="en-NZ" sz="2200" dirty="0">
              <a:solidFill>
                <a:schemeClr val="bg1"/>
              </a:solidFill>
            </a:endParaRPr>
          </a:p>
        </p:txBody>
      </p:sp>
      <p:sp>
        <p:nvSpPr>
          <p:cNvPr id="7" name="Content Placeholder 6"/>
          <p:cNvSpPr>
            <a:spLocks noGrp="1"/>
          </p:cNvSpPr>
          <p:nvPr>
            <p:ph sz="half" idx="2"/>
          </p:nvPr>
        </p:nvSpPr>
        <p:spPr/>
        <p:txBody>
          <a:bodyPr/>
          <a:lstStyle/>
          <a:p>
            <a:r>
              <a:rPr lang="en-NZ" sz="2000" dirty="0" smtClean="0"/>
              <a:t>Examples include much discussion about so-called generations x and y. </a:t>
            </a:r>
          </a:p>
          <a:p>
            <a:r>
              <a:rPr lang="en-NZ" sz="2000" dirty="0" smtClean="0"/>
              <a:t>Or assumptions about “left and right” in political surveys.  (Apparently still the prevailing paradigm?)</a:t>
            </a:r>
          </a:p>
          <a:p>
            <a:endParaRPr lang="en-NZ" dirty="0"/>
          </a:p>
        </p:txBody>
      </p:sp>
      <p:sp>
        <p:nvSpPr>
          <p:cNvPr id="8" name="Text Placeholder 7"/>
          <p:cNvSpPr>
            <a:spLocks noGrp="1"/>
          </p:cNvSpPr>
          <p:nvPr>
            <p:ph type="body" sz="quarter" idx="3"/>
          </p:nvPr>
        </p:nvSpPr>
        <p:spPr>
          <a:solidFill>
            <a:srgbClr val="FFC000"/>
          </a:solidFill>
          <a:ln>
            <a:noFill/>
          </a:ln>
        </p:spPr>
        <p:txBody>
          <a:bodyPr>
            <a:normAutofit/>
          </a:bodyPr>
          <a:lstStyle/>
          <a:p>
            <a:pPr>
              <a:spcAft>
                <a:spcPts val="600"/>
              </a:spcAft>
            </a:pPr>
            <a:r>
              <a:rPr lang="en-NZ" sz="2200" dirty="0" smtClean="0"/>
              <a:t>Clients seek to ‘prove a point.’</a:t>
            </a:r>
          </a:p>
        </p:txBody>
      </p:sp>
      <p:sp>
        <p:nvSpPr>
          <p:cNvPr id="9" name="Content Placeholder 8"/>
          <p:cNvSpPr>
            <a:spLocks noGrp="1"/>
          </p:cNvSpPr>
          <p:nvPr>
            <p:ph sz="quarter" idx="4"/>
          </p:nvPr>
        </p:nvSpPr>
        <p:spPr/>
        <p:txBody>
          <a:bodyPr>
            <a:normAutofit/>
          </a:bodyPr>
          <a:lstStyle/>
          <a:p>
            <a:r>
              <a:rPr lang="en-NZ" sz="2000" dirty="0" smtClean="0"/>
              <a:t>Being commissioned by FMCG to help a marketing message.</a:t>
            </a:r>
          </a:p>
          <a:p>
            <a:r>
              <a:rPr lang="en-NZ" sz="2000" dirty="0" smtClean="0"/>
              <a:t>Being commissioned by a lobby group to test opinions.</a:t>
            </a:r>
          </a:p>
          <a:p>
            <a:r>
              <a:rPr lang="en-NZ" sz="2000" dirty="0" smtClean="0"/>
              <a:t>Being commissioned by a Government Department that wants to listen – but does not want to be criticised.</a:t>
            </a:r>
            <a:endParaRPr lang="en-NZ" sz="2000" dirty="0"/>
          </a:p>
        </p:txBody>
      </p:sp>
      <p:pic>
        <p:nvPicPr>
          <p:cNvPr id="67586" name="Picture 2"/>
          <p:cNvPicPr>
            <a:picLocks noChangeAspect="1" noChangeArrowheads="1"/>
          </p:cNvPicPr>
          <p:nvPr/>
        </p:nvPicPr>
        <p:blipFill>
          <a:blip r:embed="rId2" cstate="print"/>
          <a:srcRect/>
          <a:stretch>
            <a:fillRect/>
          </a:stretch>
        </p:blipFill>
        <p:spPr bwMode="auto">
          <a:xfrm>
            <a:off x="304800" y="4885372"/>
            <a:ext cx="2133600" cy="1620203"/>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6" name="Picture 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Rounded Rectangle 3"/>
          <p:cNvSpPr/>
          <p:nvPr/>
        </p:nvSpPr>
        <p:spPr>
          <a:xfrm>
            <a:off x="6400800" y="1295400"/>
            <a:ext cx="2286000" cy="68580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tx1"/>
                </a:solidFill>
                <a:latin typeface="Courier New" pitchFamily="49" charset="0"/>
                <a:cs typeface="Courier New" pitchFamily="49" charset="0"/>
              </a:rPr>
              <a:t>CHECKLIST</a:t>
            </a:r>
          </a:p>
          <a:p>
            <a:pPr algn="ctr"/>
            <a:endParaRPr lang="en-NZ" dirty="0"/>
          </a:p>
        </p:txBody>
      </p:sp>
      <p:sp>
        <p:nvSpPr>
          <p:cNvPr id="2" name="Title 1"/>
          <p:cNvSpPr>
            <a:spLocks noGrp="1"/>
          </p:cNvSpPr>
          <p:nvPr>
            <p:ph type="title"/>
          </p:nvPr>
        </p:nvSpPr>
        <p:spPr>
          <a:xfrm>
            <a:off x="457200" y="228600"/>
            <a:ext cx="8229600" cy="1143000"/>
          </a:xfrm>
          <a:effectLst>
            <a:outerShdw blurRad="50800" dist="38100" dir="2700000" algn="tl" rotWithShape="0">
              <a:prstClr val="black">
                <a:alpha val="40000"/>
              </a:prstClr>
            </a:outerShdw>
          </a:effectLst>
        </p:spPr>
        <p:txBody>
          <a:bodyPr>
            <a:normAutofit/>
          </a:bodyPr>
          <a:lstStyle/>
          <a:p>
            <a:pPr algn="l"/>
            <a:r>
              <a:rPr lang="en-NZ" sz="2400" b="1" dirty="0" smtClean="0">
                <a:solidFill>
                  <a:schemeClr val="bg1"/>
                </a:solidFill>
                <a:latin typeface="Courier New" pitchFamily="49" charset="0"/>
                <a:cs typeface="Courier New" pitchFamily="49" charset="0"/>
              </a:rPr>
              <a:t>Checklist for professionals</a:t>
            </a:r>
            <a:endParaRPr lang="en-NZ" sz="2400" b="1" dirty="0">
              <a:solidFill>
                <a:schemeClr val="bg1"/>
              </a:solidFill>
              <a:latin typeface="Courier New" pitchFamily="49" charset="0"/>
              <a:cs typeface="Courier New" pitchFamily="49" charset="0"/>
            </a:endParaRPr>
          </a:p>
        </p:txBody>
      </p:sp>
      <p:sp>
        <p:nvSpPr>
          <p:cNvPr id="3" name="Content Placeholder 2"/>
          <p:cNvSpPr>
            <a:spLocks noGrp="1"/>
          </p:cNvSpPr>
          <p:nvPr>
            <p:ph idx="1"/>
          </p:nvPr>
        </p:nvSpPr>
        <p:spPr>
          <a:solidFill>
            <a:schemeClr val="bg1"/>
          </a:solidFill>
          <a:effectLst>
            <a:outerShdw blurRad="50800" dist="38100" dir="2700000" algn="tl" rotWithShape="0">
              <a:prstClr val="black">
                <a:alpha val="40000"/>
              </a:prstClr>
            </a:outerShdw>
          </a:effectLst>
        </p:spPr>
        <p:txBody>
          <a:bodyPr>
            <a:normAutofit/>
          </a:bodyPr>
          <a:lstStyle/>
          <a:p>
            <a:endParaRPr lang="en-NZ" sz="2400" dirty="0" smtClean="0">
              <a:solidFill>
                <a:schemeClr val="bg1"/>
              </a:solidFill>
            </a:endParaRPr>
          </a:p>
          <a:p>
            <a:pPr marL="457200" indent="-457200">
              <a:spcBef>
                <a:spcPts val="1800"/>
              </a:spcBef>
              <a:buFont typeface="+mj-lt"/>
              <a:buAutoNum type="arabicPeriod"/>
            </a:pPr>
            <a:r>
              <a:rPr lang="en-NZ" sz="2800" b="1" dirty="0" smtClean="0">
                <a:latin typeface="Tekton Pro Cond" pitchFamily="34" charset="0"/>
                <a:cs typeface="Courier New" pitchFamily="49" charset="0"/>
              </a:rPr>
              <a:t>Be careful of conventional wisdom. It just may be wrong.</a:t>
            </a:r>
          </a:p>
          <a:p>
            <a:pPr marL="457200" indent="-457200">
              <a:spcBef>
                <a:spcPts val="1800"/>
              </a:spcBef>
              <a:buFont typeface="+mj-lt"/>
              <a:buAutoNum type="arabicPeriod"/>
            </a:pPr>
            <a:r>
              <a:rPr lang="en-NZ" sz="2800" b="1" dirty="0" smtClean="0">
                <a:latin typeface="Tekton Pro Cond" pitchFamily="34" charset="0"/>
                <a:cs typeface="Courier New" pitchFamily="49" charset="0"/>
              </a:rPr>
              <a:t>Be careful of clients who want to “prove a point” – be extra rigorous because it’s your research that will get questioned.</a:t>
            </a:r>
          </a:p>
          <a:p>
            <a:pPr marL="457200" indent="-457200">
              <a:spcBef>
                <a:spcPts val="1800"/>
              </a:spcBef>
              <a:buFont typeface="+mj-lt"/>
              <a:buAutoNum type="arabicPeriod"/>
            </a:pPr>
            <a:r>
              <a:rPr lang="en-NZ" sz="2800" b="1" dirty="0" smtClean="0">
                <a:latin typeface="Tekton Pro Cond" pitchFamily="34" charset="0"/>
                <a:cs typeface="Courier New" pitchFamily="49" charset="0"/>
              </a:rPr>
              <a:t>Don’t just prove something is true –test whether the opposite is false as well. </a:t>
            </a:r>
          </a:p>
          <a:p>
            <a:pPr marL="457200" indent="-457200">
              <a:spcBef>
                <a:spcPts val="1800"/>
              </a:spcBef>
              <a:buFont typeface="+mj-lt"/>
              <a:buAutoNum type="arabicPeriod"/>
            </a:pPr>
            <a:endParaRPr lang="en-NZ" b="1" dirty="0">
              <a:latin typeface="Tekton Pro Cond" pitchFamily="34" charset="0"/>
            </a:endParaRPr>
          </a:p>
        </p:txBody>
      </p:sp>
    </p:spTree>
  </p:cSld>
  <p:clrMapOvr>
    <a:masterClrMapping/>
  </p:clrMapOvr>
  <p:transition>
    <p:randomBar dir="ver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a:ln w="9525">
            <a:noFill/>
            <a:miter lim="800000"/>
            <a:headEnd/>
            <a:tailEnd/>
          </a:ln>
        </p:spPr>
      </p:pic>
      <p:sp>
        <p:nvSpPr>
          <p:cNvPr id="4" name="Title 3"/>
          <p:cNvSpPr>
            <a:spLocks noGrp="1"/>
          </p:cNvSpPr>
          <p:nvPr>
            <p:ph type="title"/>
          </p:nvPr>
        </p:nvSpPr>
        <p:spPr>
          <a:effectLst>
            <a:outerShdw blurRad="50800" dist="38100" dir="2700000" algn="tl" rotWithShape="0">
              <a:prstClr val="black">
                <a:alpha val="40000"/>
              </a:prstClr>
            </a:outerShdw>
          </a:effectLst>
        </p:spPr>
        <p:txBody>
          <a:bodyPr/>
          <a:lstStyle/>
          <a:p>
            <a:r>
              <a:rPr lang="en-NZ" dirty="0" smtClean="0">
                <a:solidFill>
                  <a:schemeClr val="bg1"/>
                </a:solidFill>
              </a:rPr>
              <a:t>DISCUSSION SIX</a:t>
            </a:r>
            <a:endParaRPr lang="en-NZ" dirty="0">
              <a:solidFill>
                <a:schemeClr val="bg1"/>
              </a:solidFill>
            </a:endParaRPr>
          </a:p>
        </p:txBody>
      </p:sp>
      <p:sp>
        <p:nvSpPr>
          <p:cNvPr id="5" name="Text Placeholder 4"/>
          <p:cNvSpPr>
            <a:spLocks noGrp="1"/>
          </p:cNvSpPr>
          <p:nvPr>
            <p:ph type="body" idx="1"/>
          </p:nvPr>
        </p:nvSpPr>
        <p:spPr/>
        <p:txBody>
          <a:bodyPr/>
          <a:lstStyle/>
          <a:p>
            <a:r>
              <a:rPr lang="en-NZ" dirty="0" smtClean="0">
                <a:solidFill>
                  <a:schemeClr val="bg1"/>
                </a:solidFill>
              </a:rPr>
              <a:t>We’re here to make up the numbers. Analytical effects.</a:t>
            </a:r>
            <a:endParaRPr lang="en-NZ" dirty="0">
              <a:solidFill>
                <a:schemeClr val="bg1"/>
              </a:solidFill>
            </a:endParaRPr>
          </a:p>
        </p:txBody>
      </p:sp>
      <p:sp>
        <p:nvSpPr>
          <p:cNvPr id="6" name="Rectangle 5"/>
          <p:cNvSpPr/>
          <p:nvPr/>
        </p:nvSpPr>
        <p:spPr>
          <a:xfrm>
            <a:off x="0" y="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ransition>
    <p:randomBar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200400" cy="1162050"/>
          </a:xfrm>
        </p:spPr>
        <p:txBody>
          <a:bodyPr>
            <a:noAutofit/>
          </a:bodyPr>
          <a:lstStyle/>
          <a:p>
            <a:pPr indent="-514350" algn="l"/>
            <a:r>
              <a:rPr lang="en-NZ" b="1" dirty="0" smtClean="0"/>
              <a:t>Analytical effects – how your choice of analysis may exaggerate your results. </a:t>
            </a:r>
            <a:endParaRPr lang="en-NZ" b="1" dirty="0"/>
          </a:p>
        </p:txBody>
      </p:sp>
      <p:sp>
        <p:nvSpPr>
          <p:cNvPr id="4" name="Content Placeholder 3"/>
          <p:cNvSpPr>
            <a:spLocks noGrp="1"/>
          </p:cNvSpPr>
          <p:nvPr>
            <p:ph idx="1"/>
          </p:nvPr>
        </p:nvSpPr>
        <p:spPr/>
        <p:txBody>
          <a:bodyPr>
            <a:normAutofit/>
          </a:bodyPr>
          <a:lstStyle/>
          <a:p>
            <a:endParaRPr lang="en-NZ" sz="2800" dirty="0" smtClean="0"/>
          </a:p>
          <a:p>
            <a:endParaRPr lang="en-NZ" sz="2800" dirty="0" smtClean="0"/>
          </a:p>
          <a:p>
            <a:r>
              <a:rPr lang="en-NZ" sz="2800" dirty="0" smtClean="0"/>
              <a:t>Logical errors. Often to do with causality.</a:t>
            </a:r>
          </a:p>
          <a:p>
            <a:r>
              <a:rPr lang="en-NZ" sz="2800" dirty="0" smtClean="0"/>
              <a:t>TV One viewers are older – therefore, TV One makes people age rapidly. </a:t>
            </a:r>
            <a:r>
              <a:rPr lang="en-NZ" sz="2800" dirty="0" smtClean="0">
                <a:solidFill>
                  <a:schemeClr val="bg1">
                    <a:lumMod val="50000"/>
                  </a:schemeClr>
                </a:solidFill>
              </a:rPr>
              <a:t>(Actually, I think it does.)</a:t>
            </a:r>
            <a:endParaRPr lang="en-NZ" sz="2800" dirty="0">
              <a:solidFill>
                <a:schemeClr val="bg1">
                  <a:lumMod val="50000"/>
                </a:schemeClr>
              </a:solidFill>
            </a:endParaRPr>
          </a:p>
        </p:txBody>
      </p:sp>
      <p:sp>
        <p:nvSpPr>
          <p:cNvPr id="5" name="Text Placeholder 4"/>
          <p:cNvSpPr>
            <a:spLocks noGrp="1"/>
          </p:cNvSpPr>
          <p:nvPr>
            <p:ph type="body" sz="half" idx="2"/>
          </p:nvPr>
        </p:nvSpPr>
        <p:spPr>
          <a:xfrm>
            <a:off x="457200" y="1447800"/>
            <a:ext cx="3008313" cy="4678363"/>
          </a:xfrm>
          <a:solidFill>
            <a:schemeClr val="accent6">
              <a:lumMod val="75000"/>
            </a:schemeClr>
          </a:solidFill>
        </p:spPr>
        <p:txBody>
          <a:bodyPr/>
          <a:lstStyle/>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a:p>
        </p:txBody>
      </p:sp>
      <p:pic>
        <p:nvPicPr>
          <p:cNvPr id="53250" name="Picture 2" descr="http://t2.gstatic.com/images?q=tbn:ANd9GcSjk_FKGHV6vezUCmkcg4S51gmeWNl3LwaL6cePvmMYdrlm5Whz&amp;t=1"/>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609600" y="1600200"/>
            <a:ext cx="2590800" cy="2849880"/>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200400" cy="1162050"/>
          </a:xfrm>
        </p:spPr>
        <p:txBody>
          <a:bodyPr>
            <a:noAutofit/>
          </a:bodyPr>
          <a:lstStyle/>
          <a:p>
            <a:pPr indent="-514350" algn="l"/>
            <a:r>
              <a:rPr lang="en-NZ" b="1" dirty="0" smtClean="0"/>
              <a:t>Analytical effects – how your choice of analysis may exaggerate your results. </a:t>
            </a:r>
            <a:endParaRPr lang="en-NZ" b="1" dirty="0"/>
          </a:p>
        </p:txBody>
      </p:sp>
      <p:sp>
        <p:nvSpPr>
          <p:cNvPr id="4" name="Content Placeholder 3"/>
          <p:cNvSpPr>
            <a:spLocks noGrp="1"/>
          </p:cNvSpPr>
          <p:nvPr>
            <p:ph idx="1"/>
          </p:nvPr>
        </p:nvSpPr>
        <p:spPr/>
        <p:txBody>
          <a:bodyPr>
            <a:normAutofit/>
          </a:bodyPr>
          <a:lstStyle/>
          <a:p>
            <a:endParaRPr lang="en-NZ" sz="2800" dirty="0" smtClean="0"/>
          </a:p>
          <a:p>
            <a:endParaRPr lang="en-NZ" sz="2800" dirty="0" smtClean="0"/>
          </a:p>
          <a:p>
            <a:r>
              <a:rPr lang="en-NZ" sz="2800" dirty="0" smtClean="0"/>
              <a:t>Mean scores without statistical testing.</a:t>
            </a:r>
          </a:p>
          <a:p>
            <a:r>
              <a:rPr lang="en-NZ" sz="2800" dirty="0" smtClean="0"/>
              <a:t>We run the risk of inferring differences when these nuances are not significant.</a:t>
            </a:r>
            <a:endParaRPr lang="en-NZ" sz="2800" dirty="0"/>
          </a:p>
        </p:txBody>
      </p:sp>
      <p:sp>
        <p:nvSpPr>
          <p:cNvPr id="5" name="Text Placeholder 4"/>
          <p:cNvSpPr>
            <a:spLocks noGrp="1"/>
          </p:cNvSpPr>
          <p:nvPr>
            <p:ph type="body" sz="half" idx="2"/>
          </p:nvPr>
        </p:nvSpPr>
        <p:spPr>
          <a:xfrm>
            <a:off x="457200" y="1447800"/>
            <a:ext cx="3008313" cy="4678363"/>
          </a:xfrm>
          <a:solidFill>
            <a:schemeClr val="bg2">
              <a:lumMod val="75000"/>
            </a:schemeClr>
          </a:solidFill>
        </p:spPr>
        <p:txBody>
          <a:bodyPr/>
          <a:lstStyle/>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r>
              <a:rPr lang="en-NZ" dirty="0" smtClean="0"/>
              <a:t>The grey square optical illusion. </a:t>
            </a:r>
          </a:p>
        </p:txBody>
      </p:sp>
      <p:pic>
        <p:nvPicPr>
          <p:cNvPr id="2050" name="Picture 2"/>
          <p:cNvPicPr>
            <a:picLocks noChangeAspect="1" noChangeArrowheads="1"/>
          </p:cNvPicPr>
          <p:nvPr/>
        </p:nvPicPr>
        <p:blipFill>
          <a:blip r:embed="rId2" cstate="print"/>
          <a:srcRect/>
          <a:stretch>
            <a:fillRect/>
          </a:stretch>
        </p:blipFill>
        <p:spPr bwMode="auto">
          <a:xfrm>
            <a:off x="533400" y="1524000"/>
            <a:ext cx="2849479" cy="22098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200400" cy="1162050"/>
          </a:xfrm>
        </p:spPr>
        <p:txBody>
          <a:bodyPr>
            <a:noAutofit/>
          </a:bodyPr>
          <a:lstStyle/>
          <a:p>
            <a:pPr indent="-514350" algn="l"/>
            <a:r>
              <a:rPr lang="en-NZ" b="1" dirty="0" smtClean="0"/>
              <a:t>Analytical effects – how your choice of analysis may exaggerate your results. </a:t>
            </a:r>
            <a:endParaRPr lang="en-NZ" b="1" dirty="0"/>
          </a:p>
        </p:txBody>
      </p:sp>
      <p:sp>
        <p:nvSpPr>
          <p:cNvPr id="4" name="Content Placeholder 3"/>
          <p:cNvSpPr>
            <a:spLocks noGrp="1"/>
          </p:cNvSpPr>
          <p:nvPr>
            <p:ph idx="1"/>
          </p:nvPr>
        </p:nvSpPr>
        <p:spPr/>
        <p:txBody>
          <a:bodyPr>
            <a:normAutofit/>
          </a:bodyPr>
          <a:lstStyle/>
          <a:p>
            <a:endParaRPr lang="en-NZ" sz="2800" dirty="0" smtClean="0"/>
          </a:p>
          <a:p>
            <a:endParaRPr lang="en-NZ" sz="2800" dirty="0" smtClean="0"/>
          </a:p>
          <a:p>
            <a:r>
              <a:rPr lang="en-NZ" sz="2400" dirty="0" smtClean="0"/>
              <a:t>Segmentation techniques have the effect of categorising what often begins as mushy data.</a:t>
            </a:r>
          </a:p>
          <a:p>
            <a:r>
              <a:rPr lang="en-NZ" sz="2400" dirty="0" smtClean="0"/>
              <a:t>We’re forcing shades of grey to masquerade as black and white.</a:t>
            </a:r>
          </a:p>
          <a:p>
            <a:r>
              <a:rPr lang="en-NZ" sz="2400" dirty="0" smtClean="0"/>
              <a:t>We then exaggerate this effect by applying pithy labels that further over-simplify the differences. </a:t>
            </a:r>
            <a:endParaRPr lang="en-NZ" sz="2400" dirty="0"/>
          </a:p>
        </p:txBody>
      </p:sp>
      <p:sp>
        <p:nvSpPr>
          <p:cNvPr id="5" name="Text Placeholder 4"/>
          <p:cNvSpPr>
            <a:spLocks noGrp="1"/>
          </p:cNvSpPr>
          <p:nvPr>
            <p:ph type="body" sz="half" idx="2"/>
          </p:nvPr>
        </p:nvSpPr>
        <p:spPr>
          <a:xfrm>
            <a:off x="457200" y="1447800"/>
            <a:ext cx="3008313" cy="4678363"/>
          </a:xfrm>
          <a:solidFill>
            <a:schemeClr val="bg2">
              <a:lumMod val="75000"/>
            </a:schemeClr>
          </a:solidFill>
        </p:spPr>
        <p:txBody>
          <a:bodyPr/>
          <a:lstStyle/>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r>
              <a:rPr lang="en-NZ" dirty="0" smtClean="0"/>
              <a:t>One can segment the contents of this glass into three distinct categories!</a:t>
            </a:r>
            <a:endParaRPr lang="en-NZ" dirty="0"/>
          </a:p>
        </p:txBody>
      </p:sp>
      <p:pic>
        <p:nvPicPr>
          <p:cNvPr id="7170" name="Picture 2" descr="http://4.bp.blogspot.com/_3VW_xo5iHd0/SfdyzAF2_aI/AAAAAAAAAbQ/ZI4k_Q0gENE/s320/sugarcane_juice_2.jpg"/>
          <p:cNvPicPr>
            <a:picLocks noChangeAspect="1" noChangeArrowheads="1"/>
          </p:cNvPicPr>
          <p:nvPr/>
        </p:nvPicPr>
        <p:blipFill>
          <a:blip r:embed="rId2" cstate="print"/>
          <a:srcRect/>
          <a:stretch>
            <a:fillRect/>
          </a:stretch>
        </p:blipFill>
        <p:spPr bwMode="auto">
          <a:xfrm>
            <a:off x="609600" y="1676400"/>
            <a:ext cx="2743200" cy="2771776"/>
          </a:xfrm>
          <a:prstGeom prst="rect">
            <a:avLst/>
          </a:prstGeom>
          <a:noFill/>
        </p:spPr>
      </p:pic>
    </p:spTree>
  </p:cSld>
  <p:clrMapOvr>
    <a:masterClrMapping/>
  </p:clrMapOvr>
  <p:transition>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2" cstate="print"/>
          <a:srcRect/>
          <a:stretch>
            <a:fillRect/>
          </a:stretch>
        </p:blipFill>
        <p:spPr bwMode="auto">
          <a:xfrm>
            <a:off x="5791200" y="1143000"/>
            <a:ext cx="2929418" cy="4673600"/>
          </a:xfrm>
          <a:prstGeom prst="rect">
            <a:avLst/>
          </a:prstGeom>
          <a:noFill/>
          <a:ln w="9525">
            <a:noFill/>
            <a:miter lim="800000"/>
            <a:headEnd/>
            <a:tailEnd/>
          </a:ln>
          <a:effectLst/>
        </p:spPr>
      </p:pic>
      <p:pic>
        <p:nvPicPr>
          <p:cNvPr id="66563" name="Picture 3"/>
          <p:cNvPicPr>
            <a:picLocks noChangeAspect="1" noChangeArrowheads="1"/>
          </p:cNvPicPr>
          <p:nvPr/>
        </p:nvPicPr>
        <p:blipFill>
          <a:blip r:embed="rId3" cstate="print"/>
          <a:srcRect/>
          <a:stretch>
            <a:fillRect/>
          </a:stretch>
        </p:blipFill>
        <p:spPr bwMode="auto">
          <a:xfrm>
            <a:off x="3962400" y="1524000"/>
            <a:ext cx="1847850" cy="1400175"/>
          </a:xfrm>
          <a:prstGeom prst="rect">
            <a:avLst/>
          </a:prstGeom>
          <a:noFill/>
          <a:ln w="9525">
            <a:noFill/>
            <a:miter lim="800000"/>
            <a:headEnd/>
            <a:tailEnd/>
          </a:ln>
          <a:effectLst/>
        </p:spPr>
      </p:pic>
      <p:pic>
        <p:nvPicPr>
          <p:cNvPr id="66564" name="Picture 4"/>
          <p:cNvPicPr>
            <a:picLocks noChangeAspect="1" noChangeArrowheads="1"/>
          </p:cNvPicPr>
          <p:nvPr/>
        </p:nvPicPr>
        <p:blipFill>
          <a:blip r:embed="rId4" cstate="print"/>
          <a:srcRect/>
          <a:stretch>
            <a:fillRect/>
          </a:stretch>
        </p:blipFill>
        <p:spPr bwMode="auto">
          <a:xfrm>
            <a:off x="1828800" y="1524000"/>
            <a:ext cx="1847850" cy="1600200"/>
          </a:xfrm>
          <a:prstGeom prst="rect">
            <a:avLst/>
          </a:prstGeom>
          <a:noFill/>
          <a:ln w="9525">
            <a:noFill/>
            <a:miter lim="800000"/>
            <a:headEnd/>
            <a:tailEnd/>
          </a:ln>
          <a:effectLst/>
        </p:spPr>
      </p:pic>
      <p:pic>
        <p:nvPicPr>
          <p:cNvPr id="66565" name="Picture 5"/>
          <p:cNvPicPr>
            <a:picLocks noChangeAspect="1" noChangeArrowheads="1"/>
          </p:cNvPicPr>
          <p:nvPr/>
        </p:nvPicPr>
        <p:blipFill>
          <a:blip r:embed="rId5" cstate="print"/>
          <a:srcRect/>
          <a:stretch>
            <a:fillRect/>
          </a:stretch>
        </p:blipFill>
        <p:spPr bwMode="auto">
          <a:xfrm>
            <a:off x="1828800" y="3581400"/>
            <a:ext cx="1724107" cy="1676400"/>
          </a:xfrm>
          <a:prstGeom prst="rect">
            <a:avLst/>
          </a:prstGeom>
          <a:noFill/>
          <a:ln w="9525">
            <a:noFill/>
            <a:miter lim="800000"/>
            <a:headEnd/>
            <a:tailEnd/>
          </a:ln>
          <a:effectLst/>
        </p:spPr>
      </p:pic>
      <p:sp>
        <p:nvSpPr>
          <p:cNvPr id="10" name="TextBox 9"/>
          <p:cNvSpPr txBox="1"/>
          <p:nvPr/>
        </p:nvSpPr>
        <p:spPr>
          <a:xfrm>
            <a:off x="685800" y="685800"/>
            <a:ext cx="7620000" cy="646331"/>
          </a:xfrm>
          <a:prstGeom prst="rect">
            <a:avLst/>
          </a:prstGeom>
          <a:noFill/>
        </p:spPr>
        <p:txBody>
          <a:bodyPr wrap="square" rtlCol="0">
            <a:spAutoFit/>
          </a:bodyPr>
          <a:lstStyle/>
          <a:p>
            <a:r>
              <a:rPr lang="en-NZ" b="1" dirty="0" smtClean="0"/>
              <a:t>273 PEOPLE ANSWERED FOUR QUESTIONS WE USED FOR A SEGMENTATION/CLUSTER ANALYSIS.  Which solution is best?</a:t>
            </a:r>
            <a:endParaRPr lang="en-NZ" b="1" dirty="0"/>
          </a:p>
        </p:txBody>
      </p:sp>
      <p:pic>
        <p:nvPicPr>
          <p:cNvPr id="66566" name="Picture 6"/>
          <p:cNvPicPr>
            <a:picLocks noChangeAspect="1" noChangeArrowheads="1"/>
          </p:cNvPicPr>
          <p:nvPr/>
        </p:nvPicPr>
        <p:blipFill>
          <a:blip r:embed="rId6" cstate="print"/>
          <a:srcRect/>
          <a:stretch>
            <a:fillRect/>
          </a:stretch>
        </p:blipFill>
        <p:spPr bwMode="auto">
          <a:xfrm>
            <a:off x="3962400" y="3581400"/>
            <a:ext cx="1847850" cy="2209800"/>
          </a:xfrm>
          <a:prstGeom prst="rect">
            <a:avLst/>
          </a:prstGeom>
          <a:noFill/>
          <a:ln w="9525">
            <a:noFill/>
            <a:miter lim="800000"/>
            <a:headEnd/>
            <a:tailEnd/>
          </a:ln>
          <a:effectLst/>
        </p:spPr>
      </p:pic>
      <p:sp>
        <p:nvSpPr>
          <p:cNvPr id="12" name="TextBox 11"/>
          <p:cNvSpPr txBox="1"/>
          <p:nvPr/>
        </p:nvSpPr>
        <p:spPr>
          <a:xfrm>
            <a:off x="6400800" y="5943600"/>
            <a:ext cx="2286000" cy="369332"/>
          </a:xfrm>
          <a:prstGeom prst="rect">
            <a:avLst/>
          </a:prstGeom>
          <a:solidFill>
            <a:schemeClr val="accent6"/>
          </a:solidFill>
        </p:spPr>
        <p:txBody>
          <a:bodyPr wrap="square" rtlCol="0">
            <a:spAutoFit/>
          </a:bodyPr>
          <a:lstStyle/>
          <a:p>
            <a:r>
              <a:rPr lang="en-NZ" dirty="0" smtClean="0"/>
              <a:t>2 step cluster?</a:t>
            </a:r>
            <a:endParaRPr lang="en-NZ" dirty="0"/>
          </a:p>
        </p:txBody>
      </p:sp>
      <p:sp>
        <p:nvSpPr>
          <p:cNvPr id="13" name="TextBox 12"/>
          <p:cNvSpPr txBox="1"/>
          <p:nvPr/>
        </p:nvSpPr>
        <p:spPr>
          <a:xfrm>
            <a:off x="1828800" y="5943600"/>
            <a:ext cx="4038600" cy="369332"/>
          </a:xfrm>
          <a:prstGeom prst="rect">
            <a:avLst/>
          </a:prstGeom>
          <a:solidFill>
            <a:schemeClr val="accent6"/>
          </a:solidFill>
        </p:spPr>
        <p:txBody>
          <a:bodyPr wrap="square" rtlCol="0">
            <a:spAutoFit/>
          </a:bodyPr>
          <a:lstStyle/>
          <a:p>
            <a:r>
              <a:rPr lang="en-NZ" dirty="0" smtClean="0"/>
              <a:t>K-means cluster for 3, 4, 5 or 7?</a:t>
            </a:r>
            <a:endParaRPr lang="en-NZ" dirty="0"/>
          </a:p>
        </p:txBody>
      </p:sp>
    </p:spTree>
  </p:cSld>
  <p:clrMapOvr>
    <a:masterClrMapping/>
  </p:clrMapOvr>
  <p:transition>
    <p:randomBar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a:stretch>
            <a:fillRect/>
          </a:stretch>
        </p:blipFill>
        <p:spPr bwMode="auto">
          <a:xfrm>
            <a:off x="2238375" y="1276350"/>
            <a:ext cx="4667250" cy="4305300"/>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scoop.co.nz/stories/images/0809/ccfe64ab60c3b00572f8.jpeg"/>
          <p:cNvPicPr>
            <a:picLocks noChangeAspect="1" noChangeArrowheads="1"/>
          </p:cNvPicPr>
          <p:nvPr/>
        </p:nvPicPr>
        <p:blipFill>
          <a:blip r:embed="rId2" cstate="print">
            <a:grayscl/>
          </a:blip>
          <a:srcRect/>
          <a:stretch>
            <a:fillRect/>
          </a:stretch>
        </p:blipFill>
        <p:spPr bwMode="auto">
          <a:xfrm>
            <a:off x="0" y="304800"/>
            <a:ext cx="9177989" cy="6172200"/>
          </a:xfrm>
          <a:prstGeom prst="rect">
            <a:avLst/>
          </a:prstGeom>
          <a:noFill/>
        </p:spPr>
      </p:pic>
      <p:sp>
        <p:nvSpPr>
          <p:cNvPr id="5" name="Content Placeholder 4"/>
          <p:cNvSpPr>
            <a:spLocks noGrp="1"/>
          </p:cNvSpPr>
          <p:nvPr>
            <p:ph idx="1"/>
          </p:nvPr>
        </p:nvSpPr>
        <p:spPr>
          <a:xfrm>
            <a:off x="4572000" y="1600200"/>
            <a:ext cx="4114800" cy="5029200"/>
          </a:xfrm>
          <a:solidFill>
            <a:schemeClr val="tx1"/>
          </a:solidFill>
        </p:spPr>
        <p:txBody>
          <a:bodyPr/>
          <a:lstStyle/>
          <a:p>
            <a:r>
              <a:rPr lang="en-NZ" sz="1800" dirty="0" smtClean="0">
                <a:solidFill>
                  <a:schemeClr val="bg1"/>
                </a:solidFill>
              </a:rPr>
              <a:t>Those who say the alliance with National has been bad for Maori people (37%) outnumber those who think it has been good for Maori (23%). The other 24% see some good and some bad in the coalition, and 16% are unsure or won't say.</a:t>
            </a:r>
          </a:p>
          <a:p>
            <a:endParaRPr lang="en-NZ" sz="2000" dirty="0" smtClean="0">
              <a:solidFill>
                <a:schemeClr val="bg1"/>
              </a:solidFill>
            </a:endParaRPr>
          </a:p>
          <a:p>
            <a:endParaRPr lang="en-NZ" dirty="0">
              <a:solidFill>
                <a:schemeClr val="bg1"/>
              </a:solidFill>
            </a:endParaRPr>
          </a:p>
        </p:txBody>
      </p:sp>
      <p:sp>
        <p:nvSpPr>
          <p:cNvPr id="7" name="Rectangle 6"/>
          <p:cNvSpPr/>
          <p:nvPr/>
        </p:nvSpPr>
        <p:spPr>
          <a:xfrm>
            <a:off x="0" y="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3"/>
          <p:cNvSpPr>
            <a:spLocks noGrp="1"/>
          </p:cNvSpPr>
          <p:nvPr>
            <p:ph type="title"/>
          </p:nvPr>
        </p:nvSpPr>
        <p:spPr>
          <a:xfrm>
            <a:off x="4572000" y="274638"/>
            <a:ext cx="4114800" cy="1143000"/>
          </a:xfrm>
          <a:solidFill>
            <a:schemeClr val="tx1"/>
          </a:solidFill>
        </p:spPr>
        <p:txBody>
          <a:bodyPr>
            <a:normAutofit fontScale="90000"/>
          </a:bodyPr>
          <a:lstStyle/>
          <a:p>
            <a:pPr algn="l"/>
            <a:r>
              <a:rPr lang="en-NZ" sz="4000" b="1" dirty="0" smtClean="0">
                <a:solidFill>
                  <a:schemeClr val="accent1"/>
                </a:solidFill>
              </a:rPr>
              <a:t>NZ Herald - Hone Harawira survey</a:t>
            </a:r>
            <a:endParaRPr lang="en-NZ" sz="4000" b="1" dirty="0">
              <a:solidFill>
                <a:schemeClr val="accent1"/>
              </a:solidFill>
            </a:endParaRPr>
          </a:p>
        </p:txBody>
      </p:sp>
    </p:spTree>
  </p:cSld>
  <p:clrMapOvr>
    <a:masterClrMapping/>
  </p:clrMapOvr>
  <p:transition>
    <p:randomBar dir="ver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200400" cy="1162050"/>
          </a:xfrm>
        </p:spPr>
        <p:txBody>
          <a:bodyPr>
            <a:noAutofit/>
          </a:bodyPr>
          <a:lstStyle/>
          <a:p>
            <a:pPr indent="-514350" algn="l"/>
            <a:r>
              <a:rPr lang="en-NZ" b="1" dirty="0" smtClean="0"/>
              <a:t>Analytical effects – how your choice of analysis may exaggerate your results. </a:t>
            </a:r>
            <a:endParaRPr lang="en-NZ" b="1" dirty="0"/>
          </a:p>
        </p:txBody>
      </p:sp>
      <p:sp>
        <p:nvSpPr>
          <p:cNvPr id="4" name="Content Placeholder 3"/>
          <p:cNvSpPr>
            <a:spLocks noGrp="1"/>
          </p:cNvSpPr>
          <p:nvPr>
            <p:ph idx="1"/>
          </p:nvPr>
        </p:nvSpPr>
        <p:spPr/>
        <p:txBody>
          <a:bodyPr>
            <a:normAutofit/>
          </a:bodyPr>
          <a:lstStyle/>
          <a:p>
            <a:endParaRPr lang="en-NZ" sz="2800" dirty="0" smtClean="0"/>
          </a:p>
          <a:p>
            <a:endParaRPr lang="en-NZ" sz="2800" dirty="0" smtClean="0"/>
          </a:p>
          <a:p>
            <a:r>
              <a:rPr lang="en-NZ" sz="2400" dirty="0" smtClean="0"/>
              <a:t>Often we have a drive to “find something” when there may be very little going on in the data (either because the questions were not discriminating, or the subject just isn’t passionate.)</a:t>
            </a:r>
          </a:p>
          <a:p>
            <a:r>
              <a:rPr lang="en-NZ" sz="2400" dirty="0" smtClean="0"/>
              <a:t>Perhaps the answer is – there IS no answer.</a:t>
            </a:r>
          </a:p>
          <a:p>
            <a:r>
              <a:rPr lang="en-NZ" sz="2400" dirty="0" smtClean="0"/>
              <a:t>Then we run the risk of Confirmation bias.</a:t>
            </a:r>
          </a:p>
          <a:p>
            <a:endParaRPr lang="en-NZ" sz="2800" dirty="0" smtClean="0"/>
          </a:p>
        </p:txBody>
      </p:sp>
      <p:sp>
        <p:nvSpPr>
          <p:cNvPr id="5" name="Text Placeholder 4"/>
          <p:cNvSpPr>
            <a:spLocks noGrp="1"/>
          </p:cNvSpPr>
          <p:nvPr>
            <p:ph type="body" sz="half" idx="2"/>
          </p:nvPr>
        </p:nvSpPr>
        <p:spPr>
          <a:xfrm>
            <a:off x="457200" y="1447800"/>
            <a:ext cx="3008313" cy="4678363"/>
          </a:xfrm>
          <a:solidFill>
            <a:schemeClr val="bg1">
              <a:lumMod val="65000"/>
            </a:schemeClr>
          </a:solidFill>
        </p:spPr>
        <p:txBody>
          <a:bodyPr/>
          <a:lstStyle/>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endParaRPr lang="en-NZ" dirty="0" smtClean="0"/>
          </a:p>
          <a:p>
            <a:r>
              <a:rPr lang="en-NZ" dirty="0" smtClean="0"/>
              <a:t>Do we see what we choose to see?</a:t>
            </a:r>
          </a:p>
        </p:txBody>
      </p:sp>
      <p:pic>
        <p:nvPicPr>
          <p:cNvPr id="3075" name="Picture 3"/>
          <p:cNvPicPr>
            <a:picLocks noChangeAspect="1" noChangeArrowheads="1"/>
          </p:cNvPicPr>
          <p:nvPr/>
        </p:nvPicPr>
        <p:blipFill>
          <a:blip r:embed="rId2" cstate="print"/>
          <a:srcRect/>
          <a:stretch>
            <a:fillRect/>
          </a:stretch>
        </p:blipFill>
        <p:spPr bwMode="auto">
          <a:xfrm>
            <a:off x="609600" y="1600200"/>
            <a:ext cx="2667000" cy="2460172"/>
          </a:xfrm>
          <a:prstGeom prst="rect">
            <a:avLst/>
          </a:prstGeom>
          <a:noFill/>
          <a:ln w="9525">
            <a:noFill/>
            <a:miter lim="800000"/>
            <a:headEnd/>
            <a:tailEnd/>
          </a:ln>
        </p:spPr>
      </p:pic>
    </p:spTree>
  </p:cSld>
  <p:clrMapOvr>
    <a:masterClrMapping/>
  </p:clrMapOvr>
  <p:transition>
    <p:randomBar dir="ver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NZ" sz="3200" dirty="0" smtClean="0"/>
              <a:t>W</a:t>
            </a:r>
            <a:r>
              <a:rPr lang="en-NZ" sz="3200" dirty="0" smtClean="0"/>
              <a:t>e </a:t>
            </a:r>
            <a:r>
              <a:rPr lang="en-NZ" sz="3200" dirty="0" smtClean="0"/>
              <a:t>may be biased without realising it! Here are six reasons for bias.</a:t>
            </a:r>
            <a:endParaRPr lang="en-NZ" sz="3200"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NZ" sz="2000" b="1" dirty="0" smtClean="0"/>
              <a:t>Biased search for information</a:t>
            </a:r>
          </a:p>
          <a:p>
            <a:pPr marL="457200" indent="-457200">
              <a:buFont typeface="+mj-lt"/>
              <a:buAutoNum type="arabicPeriod"/>
            </a:pPr>
            <a:r>
              <a:rPr lang="en-NZ" sz="2000" b="1" dirty="0" smtClean="0"/>
              <a:t>Preference for early information </a:t>
            </a:r>
          </a:p>
          <a:p>
            <a:pPr marL="457200" indent="-457200">
              <a:buFont typeface="+mj-lt"/>
              <a:buAutoNum type="arabicPeriod"/>
            </a:pPr>
            <a:r>
              <a:rPr lang="en-NZ" sz="2000" b="1" dirty="0" smtClean="0"/>
              <a:t>Persistence of discredited beliefs</a:t>
            </a:r>
          </a:p>
          <a:p>
            <a:pPr marL="457200" indent="-457200">
              <a:buFont typeface="+mj-lt"/>
              <a:buAutoNum type="arabicPeriod"/>
            </a:pPr>
            <a:r>
              <a:rPr lang="en-NZ" sz="2000" b="1" dirty="0" smtClean="0"/>
              <a:t>Biased memory – or </a:t>
            </a:r>
            <a:r>
              <a:rPr lang="en-NZ" sz="2000" b="1" dirty="0" err="1" smtClean="0"/>
              <a:t>recency</a:t>
            </a:r>
            <a:r>
              <a:rPr lang="en-NZ" sz="2000" b="1" dirty="0" smtClean="0"/>
              <a:t> effects</a:t>
            </a:r>
          </a:p>
          <a:p>
            <a:pPr marL="457200" indent="-457200">
              <a:buFont typeface="+mj-lt"/>
              <a:buAutoNum type="arabicPeriod"/>
            </a:pPr>
            <a:r>
              <a:rPr lang="en-NZ" sz="2000" b="1" dirty="0" smtClean="0"/>
              <a:t>Biased analytical style – for example testing for positive relationships, but not testing for negative relationships.</a:t>
            </a:r>
          </a:p>
          <a:p>
            <a:pPr marL="457200" indent="-457200">
              <a:buFont typeface="+mj-lt"/>
              <a:buAutoNum type="arabicPeriod"/>
            </a:pPr>
            <a:r>
              <a:rPr lang="en-NZ" sz="2000" b="1" dirty="0" smtClean="0"/>
              <a:t>Biased interpretation </a:t>
            </a:r>
            <a:r>
              <a:rPr lang="en-NZ" sz="2000" b="1" dirty="0" smtClean="0">
                <a:solidFill>
                  <a:schemeClr val="accent1"/>
                </a:solidFill>
              </a:rPr>
              <a:t>– including illusions</a:t>
            </a:r>
          </a:p>
          <a:p>
            <a:endParaRPr lang="en-NZ" sz="2000" dirty="0" smtClean="0"/>
          </a:p>
          <a:p>
            <a:endParaRPr lang="en-NZ" sz="2000" dirty="0"/>
          </a:p>
        </p:txBody>
      </p:sp>
      <p:graphicFrame>
        <p:nvGraphicFramePr>
          <p:cNvPr id="6" name="Content Placeholder 4"/>
          <p:cNvGraphicFramePr>
            <a:graphicFrameLocks/>
          </p:cNvGraphicFramePr>
          <p:nvPr/>
        </p:nvGraphicFramePr>
        <p:xfrm>
          <a:off x="3505200" y="4724400"/>
          <a:ext cx="5111751" cy="1226820"/>
        </p:xfrm>
        <a:graphic>
          <a:graphicData uri="http://schemas.openxmlformats.org/drawingml/2006/table">
            <a:tbl>
              <a:tblPr/>
              <a:tblGrid>
                <a:gridCol w="1703917"/>
                <a:gridCol w="1703917"/>
                <a:gridCol w="1703917"/>
              </a:tblGrid>
              <a:tr h="306705">
                <a:tc gridSpan="3">
                  <a:txBody>
                    <a:bodyPr/>
                    <a:lstStyle/>
                    <a:p>
                      <a:r>
                        <a:rPr lang="en-NZ" sz="1500" dirty="0" smtClean="0">
                          <a:solidFill>
                            <a:schemeClr val="bg1"/>
                          </a:solidFill>
                        </a:rPr>
                        <a:t>Are</a:t>
                      </a:r>
                      <a:r>
                        <a:rPr lang="en-NZ" sz="1500" baseline="0" dirty="0" smtClean="0">
                          <a:solidFill>
                            <a:schemeClr val="bg1"/>
                          </a:solidFill>
                        </a:rPr>
                        <a:t> arthritis symptoms more likely on rainy days?</a:t>
                      </a:r>
                      <a:endParaRPr lang="en-NZ" sz="1500" dirty="0">
                        <a:solidFill>
                          <a:schemeClr val="bg1"/>
                        </a:solidFill>
                      </a:endParaRPr>
                    </a:p>
                  </a:txBody>
                  <a:tcPr marL="76676" marR="76676" marT="38338" marB="38338" anchor="ctr">
                    <a:lnL>
                      <a:noFill/>
                    </a:lnL>
                    <a:lnR>
                      <a:noFill/>
                    </a:lnR>
                    <a:lnT>
                      <a:noFill/>
                    </a:lnT>
                    <a:lnB>
                      <a:noFill/>
                    </a:lnB>
                    <a:solidFill>
                      <a:schemeClr val="accent1"/>
                    </a:solidFill>
                  </a:tcPr>
                </a:tc>
                <a:tc hMerge="1">
                  <a:txBody>
                    <a:bodyPr/>
                    <a:lstStyle/>
                    <a:p>
                      <a:endParaRPr lang="en-NZ" sz="1500" dirty="0"/>
                    </a:p>
                  </a:txBody>
                  <a:tcPr marL="76676" marR="76676" marT="38338" marB="38338" anchor="ctr">
                    <a:lnL>
                      <a:noFill/>
                    </a:lnL>
                    <a:lnR>
                      <a:noFill/>
                    </a:lnR>
                    <a:lnT>
                      <a:noFill/>
                    </a:lnT>
                    <a:lnB>
                      <a:noFill/>
                    </a:lnB>
                  </a:tcPr>
                </a:tc>
                <a:tc hMerge="1">
                  <a:txBody>
                    <a:bodyPr/>
                    <a:lstStyle/>
                    <a:p>
                      <a:endParaRPr lang="en-NZ" sz="1500" dirty="0"/>
                    </a:p>
                  </a:txBody>
                  <a:tcPr marL="76676" marR="76676" marT="38338" marB="38338" anchor="ctr">
                    <a:lnL>
                      <a:noFill/>
                    </a:lnL>
                    <a:lnR>
                      <a:noFill/>
                    </a:lnR>
                    <a:lnT>
                      <a:noFill/>
                    </a:lnT>
                    <a:lnB>
                      <a:noFill/>
                    </a:lnB>
                  </a:tcPr>
                </a:tc>
              </a:tr>
              <a:tr h="306705">
                <a:tc>
                  <a:txBody>
                    <a:bodyPr/>
                    <a:lstStyle/>
                    <a:p>
                      <a:r>
                        <a:rPr lang="en-NZ" sz="1500" dirty="0"/>
                        <a:t>Days</a:t>
                      </a:r>
                    </a:p>
                  </a:txBody>
                  <a:tcPr marL="76676" marR="76676" marT="38338" marB="38338" anchor="ctr">
                    <a:lnL>
                      <a:noFill/>
                    </a:lnL>
                    <a:lnR>
                      <a:noFill/>
                    </a:lnR>
                    <a:lnT>
                      <a:noFill/>
                    </a:lnT>
                    <a:lnB>
                      <a:noFill/>
                    </a:lnB>
                    <a:solidFill>
                      <a:schemeClr val="accent1">
                        <a:lumMod val="20000"/>
                        <a:lumOff val="80000"/>
                      </a:schemeClr>
                    </a:solidFill>
                  </a:tcPr>
                </a:tc>
                <a:tc>
                  <a:txBody>
                    <a:bodyPr/>
                    <a:lstStyle/>
                    <a:p>
                      <a:pPr algn="ctr"/>
                      <a:r>
                        <a:rPr lang="en-NZ" sz="1500" dirty="0"/>
                        <a:t>Rain</a:t>
                      </a:r>
                    </a:p>
                  </a:txBody>
                  <a:tcPr marL="76676" marR="76676" marT="38338" marB="38338" anchor="ctr">
                    <a:lnL>
                      <a:noFill/>
                    </a:lnL>
                    <a:lnR>
                      <a:noFill/>
                    </a:lnR>
                    <a:lnT>
                      <a:noFill/>
                    </a:lnT>
                    <a:lnB>
                      <a:noFill/>
                    </a:lnB>
                    <a:solidFill>
                      <a:schemeClr val="accent1">
                        <a:lumMod val="20000"/>
                        <a:lumOff val="80000"/>
                      </a:schemeClr>
                    </a:solidFill>
                  </a:tcPr>
                </a:tc>
                <a:tc>
                  <a:txBody>
                    <a:bodyPr/>
                    <a:lstStyle/>
                    <a:p>
                      <a:pPr algn="ctr"/>
                      <a:r>
                        <a:rPr lang="en-NZ" sz="1500" dirty="0"/>
                        <a:t>No rain</a:t>
                      </a:r>
                    </a:p>
                  </a:txBody>
                  <a:tcPr marL="76676" marR="76676" marT="38338" marB="38338" anchor="ctr">
                    <a:lnL>
                      <a:noFill/>
                    </a:lnL>
                    <a:lnR>
                      <a:noFill/>
                    </a:lnR>
                    <a:lnT>
                      <a:noFill/>
                    </a:lnT>
                    <a:lnB>
                      <a:noFill/>
                    </a:lnB>
                    <a:solidFill>
                      <a:schemeClr val="accent1">
                        <a:lumMod val="20000"/>
                        <a:lumOff val="80000"/>
                      </a:schemeClr>
                    </a:solidFill>
                  </a:tcPr>
                </a:tc>
              </a:tr>
              <a:tr h="306705">
                <a:tc>
                  <a:txBody>
                    <a:bodyPr/>
                    <a:lstStyle/>
                    <a:p>
                      <a:r>
                        <a:rPr lang="en-NZ" sz="1500"/>
                        <a:t>Arthritis</a:t>
                      </a:r>
                    </a:p>
                  </a:txBody>
                  <a:tcPr marL="76676" marR="76676" marT="38338" marB="38338" anchor="ctr">
                    <a:lnL>
                      <a:noFill/>
                    </a:lnL>
                    <a:lnR>
                      <a:noFill/>
                    </a:lnR>
                    <a:lnT>
                      <a:noFill/>
                    </a:lnT>
                    <a:lnB>
                      <a:noFill/>
                    </a:lnB>
                  </a:tcPr>
                </a:tc>
                <a:tc>
                  <a:txBody>
                    <a:bodyPr/>
                    <a:lstStyle/>
                    <a:p>
                      <a:pPr algn="ctr"/>
                      <a:r>
                        <a:rPr lang="en-NZ" sz="1500"/>
                        <a:t>14</a:t>
                      </a:r>
                    </a:p>
                  </a:txBody>
                  <a:tcPr marL="76676" marR="76676" marT="38338" marB="38338" anchor="ctr">
                    <a:lnL>
                      <a:noFill/>
                    </a:lnL>
                    <a:lnR>
                      <a:noFill/>
                    </a:lnR>
                    <a:lnT>
                      <a:noFill/>
                    </a:lnT>
                    <a:lnB>
                      <a:noFill/>
                    </a:lnB>
                  </a:tcPr>
                </a:tc>
                <a:tc>
                  <a:txBody>
                    <a:bodyPr/>
                    <a:lstStyle/>
                    <a:p>
                      <a:pPr algn="ctr"/>
                      <a:r>
                        <a:rPr lang="en-NZ" sz="1500"/>
                        <a:t>6</a:t>
                      </a:r>
                    </a:p>
                  </a:txBody>
                  <a:tcPr marL="76676" marR="76676" marT="38338" marB="38338" anchor="ctr">
                    <a:lnL>
                      <a:noFill/>
                    </a:lnL>
                    <a:lnR>
                      <a:noFill/>
                    </a:lnR>
                    <a:lnT>
                      <a:noFill/>
                    </a:lnT>
                    <a:lnB>
                      <a:noFill/>
                    </a:lnB>
                  </a:tcPr>
                </a:tc>
              </a:tr>
              <a:tr h="306705">
                <a:tc>
                  <a:txBody>
                    <a:bodyPr/>
                    <a:lstStyle/>
                    <a:p>
                      <a:r>
                        <a:rPr lang="en-NZ" sz="1500" dirty="0"/>
                        <a:t>No arthritis</a:t>
                      </a:r>
                    </a:p>
                  </a:txBody>
                  <a:tcPr marL="76676" marR="76676" marT="38338" marB="38338" anchor="ctr">
                    <a:lnL>
                      <a:noFill/>
                    </a:lnL>
                    <a:lnR>
                      <a:noFill/>
                    </a:lnR>
                    <a:lnT>
                      <a:noFill/>
                    </a:lnT>
                    <a:lnB>
                      <a:noFill/>
                    </a:lnB>
                    <a:solidFill>
                      <a:schemeClr val="accent1">
                        <a:lumMod val="20000"/>
                        <a:lumOff val="80000"/>
                      </a:schemeClr>
                    </a:solidFill>
                  </a:tcPr>
                </a:tc>
                <a:tc>
                  <a:txBody>
                    <a:bodyPr/>
                    <a:lstStyle/>
                    <a:p>
                      <a:pPr algn="ctr"/>
                      <a:r>
                        <a:rPr lang="en-NZ" sz="1500" dirty="0"/>
                        <a:t>7</a:t>
                      </a:r>
                    </a:p>
                  </a:txBody>
                  <a:tcPr marL="76676" marR="76676" marT="38338" marB="38338" anchor="ctr">
                    <a:lnL>
                      <a:noFill/>
                    </a:lnL>
                    <a:lnR>
                      <a:noFill/>
                    </a:lnR>
                    <a:lnT>
                      <a:noFill/>
                    </a:lnT>
                    <a:lnB>
                      <a:noFill/>
                    </a:lnB>
                    <a:solidFill>
                      <a:schemeClr val="accent1">
                        <a:lumMod val="20000"/>
                        <a:lumOff val="80000"/>
                      </a:schemeClr>
                    </a:solidFill>
                  </a:tcPr>
                </a:tc>
                <a:tc>
                  <a:txBody>
                    <a:bodyPr/>
                    <a:lstStyle/>
                    <a:p>
                      <a:pPr algn="ctr"/>
                      <a:r>
                        <a:rPr lang="en-NZ" sz="1500" dirty="0"/>
                        <a:t>2</a:t>
                      </a:r>
                    </a:p>
                  </a:txBody>
                  <a:tcPr marL="76676" marR="76676" marT="38338" marB="38338" anchor="ctr">
                    <a:lnL>
                      <a:noFill/>
                    </a:lnL>
                    <a:lnR>
                      <a:noFill/>
                    </a:lnR>
                    <a:lnT>
                      <a:noFill/>
                    </a:lnT>
                    <a:lnB>
                      <a:noFill/>
                    </a:lnB>
                    <a:solidFill>
                      <a:schemeClr val="accent1">
                        <a:lumMod val="20000"/>
                        <a:lumOff val="80000"/>
                      </a:schemeClr>
                    </a:solidFill>
                  </a:tcPr>
                </a:tc>
              </a:tr>
            </a:tbl>
          </a:graphicData>
        </a:graphic>
      </p:graphicFrame>
    </p:spTree>
  </p:cSld>
  <p:clrMapOvr>
    <a:masterClrMapping/>
  </p:clrMapOvr>
  <p:transition>
    <p:randomBar dir="ver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2800" dirty="0" smtClean="0">
                <a:solidFill>
                  <a:schemeClr val="accent6">
                    <a:lumMod val="75000"/>
                  </a:schemeClr>
                </a:solidFill>
              </a:rPr>
              <a:t>Julius Richard Petri (invents dish around 1870)</a:t>
            </a:r>
            <a:endParaRPr lang="en-NZ" sz="2800" dirty="0">
              <a:solidFill>
                <a:schemeClr val="accent6">
                  <a:lumMod val="75000"/>
                </a:schemeClr>
              </a:solidFill>
            </a:endParaRPr>
          </a:p>
        </p:txBody>
      </p:sp>
      <p:pic>
        <p:nvPicPr>
          <p:cNvPr id="65538" name="Picture 2"/>
          <p:cNvPicPr>
            <a:picLocks noChangeAspect="1" noChangeArrowheads="1"/>
          </p:cNvPicPr>
          <p:nvPr/>
        </p:nvPicPr>
        <p:blipFill>
          <a:blip r:embed="rId2" cstate="print"/>
          <a:srcRect/>
          <a:stretch>
            <a:fillRect/>
          </a:stretch>
        </p:blipFill>
        <p:spPr bwMode="auto">
          <a:xfrm>
            <a:off x="2114550" y="1800225"/>
            <a:ext cx="4914900" cy="3257550"/>
          </a:xfrm>
          <a:prstGeom prst="rect">
            <a:avLst/>
          </a:prstGeom>
          <a:noFill/>
          <a:ln w="9525">
            <a:noFill/>
            <a:miter lim="800000"/>
            <a:headEnd/>
            <a:tailEnd/>
          </a:ln>
        </p:spPr>
      </p:pic>
      <p:sp>
        <p:nvSpPr>
          <p:cNvPr id="5" name="TextBox 4"/>
          <p:cNvSpPr txBox="1"/>
          <p:nvPr/>
        </p:nvSpPr>
        <p:spPr>
          <a:xfrm>
            <a:off x="533400" y="1447800"/>
            <a:ext cx="2286000" cy="1200329"/>
          </a:xfrm>
          <a:prstGeom prst="rect">
            <a:avLst/>
          </a:prstGeom>
          <a:noFill/>
        </p:spPr>
        <p:txBody>
          <a:bodyPr wrap="square" rtlCol="0">
            <a:spAutoFit/>
          </a:bodyPr>
          <a:lstStyle/>
          <a:p>
            <a:r>
              <a:rPr lang="en-NZ" dirty="0" smtClean="0">
                <a:solidFill>
                  <a:schemeClr val="accent6"/>
                </a:solidFill>
              </a:rPr>
              <a:t>Allows us to compare outcomes in identical conditions with just one variation.</a:t>
            </a:r>
            <a:endParaRPr lang="en-NZ" dirty="0">
              <a:solidFill>
                <a:schemeClr val="accent6"/>
              </a:solidFill>
            </a:endParaRPr>
          </a:p>
        </p:txBody>
      </p:sp>
      <p:cxnSp>
        <p:nvCxnSpPr>
          <p:cNvPr id="7" name="Straight Connector 6"/>
          <p:cNvCxnSpPr/>
          <p:nvPr/>
        </p:nvCxnSpPr>
        <p:spPr>
          <a:xfrm>
            <a:off x="2133600" y="2362200"/>
            <a:ext cx="1066800" cy="838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72200" y="4114800"/>
            <a:ext cx="2286000" cy="646331"/>
          </a:xfrm>
          <a:prstGeom prst="rect">
            <a:avLst/>
          </a:prstGeom>
          <a:noFill/>
        </p:spPr>
        <p:txBody>
          <a:bodyPr wrap="square" rtlCol="0">
            <a:spAutoFit/>
          </a:bodyPr>
          <a:lstStyle/>
          <a:p>
            <a:r>
              <a:rPr lang="en-NZ" dirty="0" smtClean="0">
                <a:solidFill>
                  <a:schemeClr val="accent6"/>
                </a:solidFill>
              </a:rPr>
              <a:t>The heart of good science.</a:t>
            </a:r>
            <a:endParaRPr lang="en-NZ" dirty="0">
              <a:solidFill>
                <a:schemeClr val="accent6"/>
              </a:solidFill>
            </a:endParaRPr>
          </a:p>
        </p:txBody>
      </p:sp>
      <p:cxnSp>
        <p:nvCxnSpPr>
          <p:cNvPr id="9" name="Straight Connector 8"/>
          <p:cNvCxnSpPr/>
          <p:nvPr/>
        </p:nvCxnSpPr>
        <p:spPr>
          <a:xfrm rot="16200000" flipH="1">
            <a:off x="6515100" y="3086100"/>
            <a:ext cx="1143000" cy="762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Bar dir="ver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ounded Rectangle 3"/>
          <p:cNvSpPr/>
          <p:nvPr/>
        </p:nvSpPr>
        <p:spPr>
          <a:xfrm>
            <a:off x="6400800" y="1295400"/>
            <a:ext cx="2286000" cy="68580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tx1"/>
                </a:solidFill>
                <a:latin typeface="Courier New" pitchFamily="49" charset="0"/>
                <a:cs typeface="Courier New" pitchFamily="49" charset="0"/>
              </a:rPr>
              <a:t>CHECKLIST</a:t>
            </a:r>
          </a:p>
          <a:p>
            <a:pPr algn="ctr"/>
            <a:endParaRPr lang="en-NZ" dirty="0"/>
          </a:p>
        </p:txBody>
      </p:sp>
      <p:sp>
        <p:nvSpPr>
          <p:cNvPr id="2" name="Title 1"/>
          <p:cNvSpPr>
            <a:spLocks noGrp="1"/>
          </p:cNvSpPr>
          <p:nvPr>
            <p:ph type="title"/>
          </p:nvPr>
        </p:nvSpPr>
        <p:spPr>
          <a:xfrm>
            <a:off x="457200" y="228600"/>
            <a:ext cx="8229600" cy="1143000"/>
          </a:xfrm>
          <a:effectLst>
            <a:outerShdw blurRad="50800" dist="38100" dir="2700000" algn="tl" rotWithShape="0">
              <a:prstClr val="black">
                <a:alpha val="40000"/>
              </a:prstClr>
            </a:outerShdw>
          </a:effectLst>
        </p:spPr>
        <p:txBody>
          <a:bodyPr>
            <a:normAutofit/>
          </a:bodyPr>
          <a:lstStyle/>
          <a:p>
            <a:pPr algn="l"/>
            <a:r>
              <a:rPr lang="en-NZ" sz="2400" b="1" dirty="0" smtClean="0">
                <a:solidFill>
                  <a:schemeClr val="bg1"/>
                </a:solidFill>
                <a:latin typeface="Courier New" pitchFamily="49" charset="0"/>
                <a:cs typeface="Courier New" pitchFamily="49" charset="0"/>
              </a:rPr>
              <a:t>Checklist for professionals</a:t>
            </a:r>
            <a:endParaRPr lang="en-NZ" sz="2400" b="1" dirty="0">
              <a:solidFill>
                <a:schemeClr val="bg1"/>
              </a:solidFill>
              <a:latin typeface="Courier New" pitchFamily="49" charset="0"/>
              <a:cs typeface="Courier New" pitchFamily="49" charset="0"/>
            </a:endParaRPr>
          </a:p>
        </p:txBody>
      </p:sp>
      <p:sp>
        <p:nvSpPr>
          <p:cNvPr id="3" name="Content Placeholder 2"/>
          <p:cNvSpPr>
            <a:spLocks noGrp="1"/>
          </p:cNvSpPr>
          <p:nvPr>
            <p:ph idx="1"/>
          </p:nvPr>
        </p:nvSpPr>
        <p:spPr>
          <a:solidFill>
            <a:schemeClr val="bg1"/>
          </a:solidFill>
          <a:effectLst>
            <a:outerShdw blurRad="50800" dist="38100" dir="2700000" algn="tl" rotWithShape="0">
              <a:prstClr val="black">
                <a:alpha val="40000"/>
              </a:prstClr>
            </a:outerShdw>
          </a:effectLst>
        </p:spPr>
        <p:txBody>
          <a:bodyPr>
            <a:normAutofit/>
          </a:bodyPr>
          <a:lstStyle/>
          <a:p>
            <a:endParaRPr lang="en-NZ" sz="2800" b="1" dirty="0" smtClean="0">
              <a:latin typeface="Tekton Pro Cond" pitchFamily="34" charset="0"/>
              <a:cs typeface="Courier New" pitchFamily="49" charset="0"/>
            </a:endParaRPr>
          </a:p>
          <a:p>
            <a:r>
              <a:rPr lang="en-NZ" sz="2800" b="1" dirty="0" smtClean="0">
                <a:latin typeface="Tekton Pro Cond" pitchFamily="34" charset="0"/>
                <a:cs typeface="Courier New" pitchFamily="49" charset="0"/>
              </a:rPr>
              <a:t>Always run a parallel Petri dish – compare and contrast.</a:t>
            </a:r>
          </a:p>
          <a:p>
            <a:r>
              <a:rPr lang="en-NZ" sz="2800" b="1" dirty="0" smtClean="0">
                <a:latin typeface="Tekton Pro Cond" pitchFamily="34" charset="0"/>
                <a:cs typeface="Courier New" pitchFamily="49" charset="0"/>
              </a:rPr>
              <a:t>Challenge your own self. Set out to prove yourself and your assumptions  wrong.</a:t>
            </a:r>
          </a:p>
          <a:p>
            <a:r>
              <a:rPr lang="en-NZ" sz="2800" b="1" dirty="0" smtClean="0">
                <a:latin typeface="Tekton Pro Cond" pitchFamily="34" charset="0"/>
                <a:cs typeface="Courier New" pitchFamily="49" charset="0"/>
              </a:rPr>
              <a:t>Be careful of over-simplifying or over-dramatising differences that might be slight.</a:t>
            </a:r>
          </a:p>
          <a:p>
            <a:endParaRPr lang="en-NZ" sz="2400" dirty="0" smtClean="0"/>
          </a:p>
        </p:txBody>
      </p:sp>
    </p:spTree>
  </p:cSld>
  <p:clrMapOvr>
    <a:masterClrMapping/>
  </p:clrMapOvr>
  <p:transition>
    <p:randomBar dir="ver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rot="10800000">
            <a:off x="0" y="0"/>
            <a:ext cx="9144000" cy="6858000"/>
          </a:xfrm>
          <a:prstGeom prst="rect">
            <a:avLst/>
          </a:prstGeom>
          <a:noFill/>
          <a:ln w="9525">
            <a:noFill/>
            <a:miter lim="800000"/>
            <a:headEnd/>
            <a:tailEnd/>
          </a:ln>
        </p:spPr>
      </p:pic>
      <p:sp>
        <p:nvSpPr>
          <p:cNvPr id="4" name="Title 3"/>
          <p:cNvSpPr>
            <a:spLocks noGrp="1"/>
          </p:cNvSpPr>
          <p:nvPr>
            <p:ph type="title"/>
          </p:nvPr>
        </p:nvSpPr>
        <p:spPr>
          <a:effectLst>
            <a:outerShdw blurRad="50800" dist="38100" dir="2700000" algn="tl" rotWithShape="0">
              <a:prstClr val="black">
                <a:alpha val="40000"/>
              </a:prstClr>
            </a:outerShdw>
          </a:effectLst>
        </p:spPr>
        <p:txBody>
          <a:bodyPr/>
          <a:lstStyle/>
          <a:p>
            <a:r>
              <a:rPr lang="en-NZ" dirty="0" smtClean="0">
                <a:solidFill>
                  <a:schemeClr val="bg1"/>
                </a:solidFill>
              </a:rPr>
              <a:t>SUMMING UP</a:t>
            </a:r>
            <a:endParaRPr lang="en-NZ" dirty="0">
              <a:solidFill>
                <a:schemeClr val="bg1"/>
              </a:solidFill>
            </a:endParaRPr>
          </a:p>
        </p:txBody>
      </p:sp>
      <p:sp>
        <p:nvSpPr>
          <p:cNvPr id="5" name="Text Placeholder 4"/>
          <p:cNvSpPr>
            <a:spLocks noGrp="1"/>
          </p:cNvSpPr>
          <p:nvPr>
            <p:ph type="body" idx="1"/>
          </p:nvPr>
        </p:nvSpPr>
        <p:spPr/>
        <p:txBody>
          <a:bodyPr/>
          <a:lstStyle/>
          <a:p>
            <a:r>
              <a:rPr lang="en-NZ" dirty="0" smtClean="0">
                <a:solidFill>
                  <a:schemeClr val="bg1"/>
                </a:solidFill>
              </a:rPr>
              <a:t>Is there an overall theme here?.</a:t>
            </a:r>
            <a:endParaRPr lang="en-NZ" dirty="0">
              <a:solidFill>
                <a:schemeClr val="bg1"/>
              </a:solidFill>
            </a:endParaRPr>
          </a:p>
        </p:txBody>
      </p:sp>
      <p:sp>
        <p:nvSpPr>
          <p:cNvPr id="6" name="Rectangle 5"/>
          <p:cNvSpPr/>
          <p:nvPr/>
        </p:nvSpPr>
        <p:spPr>
          <a:xfrm>
            <a:off x="0" y="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7" name="Rectangle 6"/>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ransition>
    <p:randomBar dir="ver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Rounded Rectangle 3"/>
          <p:cNvSpPr/>
          <p:nvPr/>
        </p:nvSpPr>
        <p:spPr>
          <a:xfrm>
            <a:off x="6400800" y="1295400"/>
            <a:ext cx="2286000" cy="685800"/>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smtClean="0">
                <a:solidFill>
                  <a:schemeClr val="tx1"/>
                </a:solidFill>
                <a:latin typeface="Courier New" pitchFamily="49" charset="0"/>
                <a:cs typeface="Courier New" pitchFamily="49" charset="0"/>
              </a:rPr>
              <a:t>SUMMING UP</a:t>
            </a:r>
          </a:p>
          <a:p>
            <a:pPr algn="ctr"/>
            <a:endParaRPr lang="en-NZ" dirty="0"/>
          </a:p>
        </p:txBody>
      </p:sp>
      <p:sp>
        <p:nvSpPr>
          <p:cNvPr id="2" name="Title 1"/>
          <p:cNvSpPr>
            <a:spLocks noGrp="1"/>
          </p:cNvSpPr>
          <p:nvPr>
            <p:ph type="title"/>
          </p:nvPr>
        </p:nvSpPr>
        <p:spPr>
          <a:xfrm>
            <a:off x="457200" y="228600"/>
            <a:ext cx="8229600" cy="1143000"/>
          </a:xfrm>
          <a:effectLst>
            <a:outerShdw blurRad="50800" dist="38100" dir="2700000" algn="tl" rotWithShape="0">
              <a:prstClr val="black">
                <a:alpha val="40000"/>
              </a:prstClr>
            </a:outerShdw>
          </a:effectLst>
        </p:spPr>
        <p:txBody>
          <a:bodyPr>
            <a:normAutofit/>
          </a:bodyPr>
          <a:lstStyle/>
          <a:p>
            <a:pPr algn="l"/>
            <a:r>
              <a:rPr lang="en-NZ" sz="2400" b="1" dirty="0" smtClean="0">
                <a:solidFill>
                  <a:schemeClr val="bg1"/>
                </a:solidFill>
                <a:latin typeface="Courier New" pitchFamily="49" charset="0"/>
                <a:cs typeface="Courier New" pitchFamily="49" charset="0"/>
              </a:rPr>
              <a:t>Checklist for professionals</a:t>
            </a:r>
            <a:endParaRPr lang="en-NZ" sz="2400" b="1" dirty="0">
              <a:solidFill>
                <a:schemeClr val="bg1"/>
              </a:solidFill>
              <a:latin typeface="Courier New" pitchFamily="49" charset="0"/>
              <a:cs typeface="Courier New" pitchFamily="49" charset="0"/>
            </a:endParaRPr>
          </a:p>
        </p:txBody>
      </p:sp>
      <p:sp>
        <p:nvSpPr>
          <p:cNvPr id="3" name="Content Placeholder 2"/>
          <p:cNvSpPr>
            <a:spLocks noGrp="1"/>
          </p:cNvSpPr>
          <p:nvPr>
            <p:ph idx="1"/>
          </p:nvPr>
        </p:nvSpPr>
        <p:spPr>
          <a:solidFill>
            <a:schemeClr val="bg1"/>
          </a:solidFill>
          <a:effectLst>
            <a:outerShdw blurRad="50800" dist="38100" dir="2700000" algn="tl" rotWithShape="0">
              <a:prstClr val="black">
                <a:alpha val="40000"/>
              </a:prstClr>
            </a:outerShdw>
          </a:effectLst>
        </p:spPr>
        <p:txBody>
          <a:bodyPr>
            <a:normAutofit fontScale="92500" lnSpcReduction="10000"/>
          </a:bodyPr>
          <a:lstStyle/>
          <a:p>
            <a:endParaRPr lang="en-NZ" sz="2400" dirty="0" smtClean="0">
              <a:solidFill>
                <a:schemeClr val="bg1"/>
              </a:solidFill>
            </a:endParaRPr>
          </a:p>
          <a:p>
            <a:pPr marL="457200" indent="-457200">
              <a:spcBef>
                <a:spcPts val="1800"/>
              </a:spcBef>
              <a:buFont typeface="+mj-lt"/>
              <a:buAutoNum type="arabicPeriod"/>
            </a:pPr>
            <a:r>
              <a:rPr lang="en-NZ" sz="2000" b="1" dirty="0" smtClean="0">
                <a:latin typeface="Tekton Pro Cond" pitchFamily="34" charset="0"/>
                <a:cs typeface="Courier New" pitchFamily="49" charset="0"/>
              </a:rPr>
              <a:t>Research work is riddled with professional judgements. We deal in shades of grey – and whatever we do, we’re setting up an artificial situation (a survey, a phone call) and asking an often unwilling respondent to fairly share their opinion.</a:t>
            </a:r>
          </a:p>
          <a:p>
            <a:pPr marL="457200" indent="-457200">
              <a:spcBef>
                <a:spcPts val="1800"/>
              </a:spcBef>
              <a:buFont typeface="+mj-lt"/>
              <a:buAutoNum type="arabicPeriod"/>
            </a:pPr>
            <a:r>
              <a:rPr lang="en-NZ" sz="2000" b="1" dirty="0" smtClean="0">
                <a:latin typeface="Tekton Pro Cond" pitchFamily="34" charset="0"/>
                <a:cs typeface="Courier New" pitchFamily="49" charset="0"/>
              </a:rPr>
              <a:t>We’re usually asking them to convert that opinion into a number – so something gets lost in translation.</a:t>
            </a:r>
          </a:p>
          <a:p>
            <a:pPr marL="457200" indent="-457200">
              <a:spcBef>
                <a:spcPts val="1800"/>
              </a:spcBef>
              <a:buFont typeface="+mj-lt"/>
              <a:buAutoNum type="arabicPeriod"/>
            </a:pPr>
            <a:r>
              <a:rPr lang="en-NZ" sz="2000" b="1" dirty="0" smtClean="0">
                <a:latin typeface="Tekton Pro Cond" pitchFamily="34" charset="0"/>
                <a:cs typeface="Courier New" pitchFamily="49" charset="0"/>
              </a:rPr>
              <a:t>Then we convert it back – and though we try to be scientifically rigorous, we are also human. We see things we’re wishing to see.</a:t>
            </a:r>
          </a:p>
          <a:p>
            <a:pPr marL="457200" indent="-457200">
              <a:spcBef>
                <a:spcPts val="1800"/>
              </a:spcBef>
              <a:buFont typeface="+mj-lt"/>
              <a:buAutoNum type="arabicPeriod"/>
            </a:pPr>
            <a:r>
              <a:rPr lang="en-NZ" sz="2000" b="1" dirty="0" smtClean="0">
                <a:latin typeface="Tekton Pro Cond" pitchFamily="34" charset="0"/>
                <a:cs typeface="Courier New" pitchFamily="49" charset="0"/>
              </a:rPr>
              <a:t>Being aware of the fuzzy edges is a start. An underlying  scientific rigour is essential – so is humility and fear. A desire to prove ourselves wrong combined with a fear of being found wrong!</a:t>
            </a:r>
          </a:p>
          <a:p>
            <a:pPr marL="457200" indent="-457200">
              <a:spcBef>
                <a:spcPts val="1800"/>
              </a:spcBef>
              <a:buFont typeface="+mj-lt"/>
              <a:buAutoNum type="arabicPeriod"/>
            </a:pPr>
            <a:endParaRPr lang="en-NZ" sz="2400" b="1" dirty="0">
              <a:latin typeface="Tekton Pro Cond" pitchFamily="34" charset="0"/>
            </a:endParaRPr>
          </a:p>
        </p:txBody>
      </p:sp>
    </p:spTree>
  </p:cSld>
  <p:clrMapOvr>
    <a:masterClrMapping/>
  </p:clrMapOvr>
  <p:transition>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6" descr=" (image by Tammy David)">
            <a:hlinkClick r:id="rId2"/>
          </p:cNvPr>
          <p:cNvPicPr>
            <a:picLocks noChangeAspect="1" noChangeArrowheads="1"/>
          </p:cNvPicPr>
          <p:nvPr/>
        </p:nvPicPr>
        <p:blipFill>
          <a:blip r:embed="rId3" cstate="print"/>
          <a:srcRect t="1205" r="32813" b="95181"/>
          <a:stretch>
            <a:fillRect/>
          </a:stretch>
        </p:blipFill>
        <p:spPr bwMode="auto">
          <a:xfrm>
            <a:off x="0" y="5929313"/>
            <a:ext cx="9144000" cy="928687"/>
          </a:xfrm>
          <a:prstGeom prst="rect">
            <a:avLst/>
          </a:prstGeom>
          <a:noFill/>
          <a:ln w="9525">
            <a:noFill/>
            <a:miter lim="800000"/>
            <a:headEnd/>
            <a:tailEnd/>
          </a:ln>
        </p:spPr>
      </p:pic>
      <p:pic>
        <p:nvPicPr>
          <p:cNvPr id="37893" name="Picture 3" descr=" (image by Tammy David)">
            <a:hlinkClick r:id="rId2"/>
          </p:cNvPr>
          <p:cNvPicPr>
            <a:picLocks noChangeAspect="1" noChangeArrowheads="1"/>
          </p:cNvPicPr>
          <p:nvPr/>
        </p:nvPicPr>
        <p:blipFill>
          <a:blip r:embed="rId3" cstate="print"/>
          <a:srcRect/>
          <a:stretch>
            <a:fillRect/>
          </a:stretch>
        </p:blipFill>
        <p:spPr bwMode="auto">
          <a:xfrm>
            <a:off x="0" y="-1"/>
            <a:ext cx="9144000" cy="5929314"/>
          </a:xfrm>
          <a:prstGeom prst="rect">
            <a:avLst/>
          </a:prstGeom>
          <a:noFill/>
          <a:ln w="9525">
            <a:noFill/>
            <a:miter lim="800000"/>
            <a:headEnd/>
            <a:tailEnd/>
          </a:ln>
        </p:spPr>
      </p:pic>
      <p:sp>
        <p:nvSpPr>
          <p:cNvPr id="37894" name="TextBox 4"/>
          <p:cNvSpPr txBox="1">
            <a:spLocks noChangeArrowheads="1"/>
          </p:cNvSpPr>
          <p:nvPr/>
        </p:nvSpPr>
        <p:spPr bwMode="auto">
          <a:xfrm>
            <a:off x="571500" y="4429125"/>
            <a:ext cx="4000500" cy="1477963"/>
          </a:xfrm>
          <a:prstGeom prst="rect">
            <a:avLst/>
          </a:prstGeom>
          <a:noFill/>
          <a:ln w="9525">
            <a:noFill/>
            <a:miter lim="800000"/>
            <a:headEnd/>
            <a:tailEnd/>
          </a:ln>
        </p:spPr>
        <p:txBody>
          <a:bodyPr>
            <a:spAutoFit/>
          </a:bodyPr>
          <a:lstStyle/>
          <a:p>
            <a:pPr>
              <a:lnSpc>
                <a:spcPct val="150000"/>
              </a:lnSpc>
            </a:pPr>
            <a:r>
              <a:rPr lang="en-NZ" sz="1200" b="1">
                <a:solidFill>
                  <a:schemeClr val="bg1"/>
                </a:solidFill>
              </a:rPr>
              <a:t>Thank you!</a:t>
            </a:r>
          </a:p>
          <a:p>
            <a:pPr>
              <a:lnSpc>
                <a:spcPct val="150000"/>
              </a:lnSpc>
            </a:pPr>
            <a:r>
              <a:rPr lang="en-NZ" sz="1200">
                <a:solidFill>
                  <a:schemeClr val="bg1"/>
                </a:solidFill>
              </a:rPr>
              <a:t>Duncan Stuart </a:t>
            </a:r>
            <a:r>
              <a:rPr lang="en-NZ" sz="900">
                <a:solidFill>
                  <a:schemeClr val="bg1"/>
                </a:solidFill>
              </a:rPr>
              <a:t>FMRSNZ</a:t>
            </a:r>
            <a:endParaRPr lang="en-NZ" sz="1200">
              <a:solidFill>
                <a:schemeClr val="bg1"/>
              </a:solidFill>
            </a:endParaRPr>
          </a:p>
          <a:p>
            <a:pPr>
              <a:lnSpc>
                <a:spcPct val="150000"/>
              </a:lnSpc>
            </a:pPr>
            <a:r>
              <a:rPr lang="en-NZ" sz="1200">
                <a:solidFill>
                  <a:schemeClr val="bg1"/>
                </a:solidFill>
              </a:rPr>
              <a:t>duncan@kudos-dynamics.com</a:t>
            </a:r>
          </a:p>
          <a:p>
            <a:pPr>
              <a:lnSpc>
                <a:spcPct val="150000"/>
              </a:lnSpc>
            </a:pPr>
            <a:r>
              <a:rPr lang="en-NZ" sz="1200">
                <a:solidFill>
                  <a:schemeClr val="bg1"/>
                </a:solidFill>
              </a:rPr>
              <a:t>Telephone 64 9 366 0620</a:t>
            </a:r>
          </a:p>
          <a:p>
            <a:pPr>
              <a:lnSpc>
                <a:spcPct val="150000"/>
              </a:lnSpc>
            </a:pPr>
            <a:r>
              <a:rPr lang="en-NZ" sz="1200">
                <a:solidFill>
                  <a:schemeClr val="bg1"/>
                </a:solidFill>
              </a:rPr>
              <a:t>www.kudos-dynamics.com</a:t>
            </a:r>
          </a:p>
        </p:txBody>
      </p:sp>
      <p:sp>
        <p:nvSpPr>
          <p:cNvPr id="6" name="TextBox 5"/>
          <p:cNvSpPr txBox="1"/>
          <p:nvPr/>
        </p:nvSpPr>
        <p:spPr>
          <a:xfrm>
            <a:off x="2643188" y="6072188"/>
            <a:ext cx="6286500" cy="523875"/>
          </a:xfrm>
          <a:prstGeom prst="rect">
            <a:avLst/>
          </a:prstGeom>
          <a:noFill/>
        </p:spPr>
        <p:txBody>
          <a:bodyPr>
            <a:spAutoFit/>
          </a:bodyPr>
          <a:lstStyle/>
          <a:p>
            <a:pPr algn="r">
              <a:defRPr/>
            </a:pPr>
            <a:r>
              <a:rPr lang="en-NZ" sz="1400" b="1" dirty="0">
                <a:solidFill>
                  <a:schemeClr val="bg2">
                    <a:lumMod val="75000"/>
                  </a:schemeClr>
                </a:solidFill>
              </a:rPr>
              <a:t>Funds from </a:t>
            </a:r>
            <a:r>
              <a:rPr lang="en-NZ" sz="1400" b="1" dirty="0" smtClean="0">
                <a:solidFill>
                  <a:schemeClr val="bg2">
                    <a:lumMod val="75000"/>
                  </a:schemeClr>
                </a:solidFill>
              </a:rPr>
              <a:t>all our projects </a:t>
            </a:r>
            <a:r>
              <a:rPr lang="en-NZ" sz="1400" b="1" dirty="0">
                <a:solidFill>
                  <a:schemeClr val="bg2">
                    <a:lumMod val="75000"/>
                  </a:schemeClr>
                </a:solidFill>
              </a:rPr>
              <a:t>go directly to the language school we built and support in </a:t>
            </a:r>
            <a:r>
              <a:rPr lang="en-NZ" sz="1400" b="1" dirty="0" err="1">
                <a:solidFill>
                  <a:schemeClr val="bg2">
                    <a:lumMod val="75000"/>
                  </a:schemeClr>
                </a:solidFill>
              </a:rPr>
              <a:t>Siem</a:t>
            </a:r>
            <a:r>
              <a:rPr lang="en-NZ" sz="1400" b="1" dirty="0">
                <a:solidFill>
                  <a:schemeClr val="bg2">
                    <a:lumMod val="75000"/>
                  </a:schemeClr>
                </a:solidFill>
              </a:rPr>
              <a:t> Reap Cambodia.   www.savong.com </a:t>
            </a:r>
          </a:p>
        </p:txBody>
      </p:sp>
    </p:spTree>
  </p:cSld>
  <p:clrMapOvr>
    <a:masterClrMapping/>
  </p:clrMapOvr>
  <p:transition>
    <p:randomBar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img.scoop.co.nz/stories/images/0809/ccfe64ab60c3b00572f8.jpeg"/>
          <p:cNvPicPr>
            <a:picLocks noChangeAspect="1" noChangeArrowheads="1"/>
          </p:cNvPicPr>
          <p:nvPr/>
        </p:nvPicPr>
        <p:blipFill>
          <a:blip r:embed="rId2" cstate="print">
            <a:grayscl/>
          </a:blip>
          <a:srcRect/>
          <a:stretch>
            <a:fillRect/>
          </a:stretch>
        </p:blipFill>
        <p:spPr bwMode="auto">
          <a:xfrm>
            <a:off x="0" y="304800"/>
            <a:ext cx="9177989" cy="6172200"/>
          </a:xfrm>
          <a:prstGeom prst="rect">
            <a:avLst/>
          </a:prstGeom>
          <a:noFill/>
        </p:spPr>
      </p:pic>
      <p:sp>
        <p:nvSpPr>
          <p:cNvPr id="7" name="Rectangle 6"/>
          <p:cNvSpPr/>
          <p:nvPr/>
        </p:nvSpPr>
        <p:spPr>
          <a:xfrm>
            <a:off x="0" y="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Rectangle 7"/>
          <p:cNvSpPr/>
          <p:nvPr/>
        </p:nvSpPr>
        <p:spPr>
          <a:xfrm>
            <a:off x="0" y="6172200"/>
            <a:ext cx="9144000"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Title 3"/>
          <p:cNvSpPr>
            <a:spLocks noGrp="1"/>
          </p:cNvSpPr>
          <p:nvPr>
            <p:ph type="title"/>
          </p:nvPr>
        </p:nvSpPr>
        <p:spPr>
          <a:xfrm>
            <a:off x="4572000" y="274638"/>
            <a:ext cx="4114800" cy="1143000"/>
          </a:xfrm>
          <a:solidFill>
            <a:schemeClr val="tx1"/>
          </a:solidFill>
        </p:spPr>
        <p:txBody>
          <a:bodyPr>
            <a:normAutofit fontScale="90000"/>
          </a:bodyPr>
          <a:lstStyle/>
          <a:p>
            <a:pPr algn="l"/>
            <a:r>
              <a:rPr lang="en-NZ" sz="4000" b="1" dirty="0" smtClean="0">
                <a:solidFill>
                  <a:schemeClr val="accent1"/>
                </a:solidFill>
              </a:rPr>
              <a:t>NZ Herald - Hone Harawira survey</a:t>
            </a:r>
            <a:endParaRPr lang="en-NZ" sz="4000" b="1" dirty="0">
              <a:solidFill>
                <a:schemeClr val="accent1"/>
              </a:solidFill>
            </a:endParaRPr>
          </a:p>
        </p:txBody>
      </p:sp>
      <p:sp>
        <p:nvSpPr>
          <p:cNvPr id="5" name="Content Placeholder 4"/>
          <p:cNvSpPr>
            <a:spLocks noGrp="1"/>
          </p:cNvSpPr>
          <p:nvPr>
            <p:ph idx="1"/>
          </p:nvPr>
        </p:nvSpPr>
        <p:spPr>
          <a:xfrm>
            <a:off x="4572000" y="1600200"/>
            <a:ext cx="4114800" cy="5029200"/>
          </a:xfrm>
          <a:solidFill>
            <a:schemeClr val="tx1"/>
          </a:solidFill>
        </p:spPr>
        <p:txBody>
          <a:bodyPr>
            <a:normAutofit fontScale="77500" lnSpcReduction="20000"/>
          </a:bodyPr>
          <a:lstStyle/>
          <a:p>
            <a:r>
              <a:rPr lang="en-NZ" sz="2300" dirty="0" smtClean="0">
                <a:solidFill>
                  <a:schemeClr val="bg1"/>
                </a:solidFill>
              </a:rPr>
              <a:t>Those who say the alliance with National has been bad for Maori people (37%) outnumber those who think it has been good for Maori (23%). The other 24% see some good and some bad in the coalition, and 16% are unsure or won't say.</a:t>
            </a:r>
          </a:p>
          <a:p>
            <a:endParaRPr lang="en-NZ" sz="2000" dirty="0" smtClean="0">
              <a:solidFill>
                <a:schemeClr val="bg1"/>
              </a:solidFill>
            </a:endParaRPr>
          </a:p>
          <a:p>
            <a:r>
              <a:rPr lang="en-NZ" sz="2000" dirty="0" smtClean="0">
                <a:solidFill>
                  <a:schemeClr val="accent1"/>
                </a:solidFill>
              </a:rPr>
              <a:t>“The </a:t>
            </a:r>
            <a:r>
              <a:rPr lang="en-NZ" sz="2000" i="1" dirty="0" smtClean="0">
                <a:solidFill>
                  <a:schemeClr val="accent1"/>
                </a:solidFill>
              </a:rPr>
              <a:t>Weekend Herald</a:t>
            </a:r>
            <a:r>
              <a:rPr lang="en-NZ" sz="2000" dirty="0" smtClean="0">
                <a:solidFill>
                  <a:schemeClr val="accent1"/>
                </a:solidFill>
              </a:rPr>
              <a:t> went looking for voters on the Maori roll up and down the Te Tai Tokerau electorate, which extends from Cape </a:t>
            </a:r>
            <a:r>
              <a:rPr lang="en-NZ" sz="2000" dirty="0" err="1" smtClean="0">
                <a:solidFill>
                  <a:schemeClr val="accent1"/>
                </a:solidFill>
              </a:rPr>
              <a:t>Reinga</a:t>
            </a:r>
            <a:r>
              <a:rPr lang="en-NZ" sz="2000" dirty="0" smtClean="0">
                <a:solidFill>
                  <a:schemeClr val="accent1"/>
                </a:solidFill>
              </a:rPr>
              <a:t> down to the Auckland Harbour Bridge and into West Auckland to the eastern edge of the </a:t>
            </a:r>
            <a:r>
              <a:rPr lang="en-NZ" sz="2000" dirty="0" err="1" smtClean="0">
                <a:solidFill>
                  <a:schemeClr val="accent1"/>
                </a:solidFill>
              </a:rPr>
              <a:t>Waikumete</a:t>
            </a:r>
            <a:r>
              <a:rPr lang="en-NZ" sz="2000" dirty="0" smtClean="0">
                <a:solidFill>
                  <a:schemeClr val="accent1"/>
                </a:solidFill>
              </a:rPr>
              <a:t> Cemetery.” N=70</a:t>
            </a:r>
            <a:endParaRPr lang="en-NZ" sz="2000" dirty="0" smtClean="0">
              <a:solidFill>
                <a:schemeClr val="bg1"/>
              </a:solidFill>
            </a:endParaRPr>
          </a:p>
          <a:p>
            <a:endParaRPr lang="en-NZ" sz="2000" dirty="0" smtClean="0">
              <a:solidFill>
                <a:schemeClr val="bg1"/>
              </a:solidFill>
            </a:endParaRPr>
          </a:p>
          <a:p>
            <a:r>
              <a:rPr lang="en-NZ" sz="2000" dirty="0" smtClean="0">
                <a:solidFill>
                  <a:schemeClr val="bg1"/>
                </a:solidFill>
              </a:rPr>
              <a:t>The question is – in other electorates does the percentage who see the Maori Party/National party alliance as “bad” differ from the figure here in Hone’s electorate. Has Hone stirred up any particular feeling in his electorate??</a:t>
            </a:r>
          </a:p>
          <a:p>
            <a:endParaRPr lang="en-NZ" sz="2000" dirty="0" smtClean="0">
              <a:solidFill>
                <a:schemeClr val="bg1"/>
              </a:solidFill>
            </a:endParaRPr>
          </a:p>
          <a:p>
            <a:endParaRPr lang="en-NZ" sz="2000" dirty="0" smtClean="0">
              <a:solidFill>
                <a:schemeClr val="bg1"/>
              </a:solidFill>
            </a:endParaRPr>
          </a:p>
          <a:p>
            <a:endParaRPr lang="en-NZ" dirty="0">
              <a:solidFill>
                <a:schemeClr val="bg1"/>
              </a:solidFill>
            </a:endParaRPr>
          </a:p>
        </p:txBody>
      </p:sp>
    </p:spTree>
  </p:cSld>
  <p:clrMapOvr>
    <a:masterClrMapping/>
  </p:clrMapOvr>
  <p:transition>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l" rtl="0">
              <a:spcBef>
                <a:spcPct val="0"/>
              </a:spcBef>
            </a:pPr>
            <a:r>
              <a:rPr lang="en-NZ" sz="2400" b="1" dirty="0" smtClean="0"/>
              <a:t>Whose universe is it anyway? The effects of sampling and simple ‘screener’ questions.</a:t>
            </a:r>
            <a:endParaRPr lang="en-NZ" sz="2400" b="1" dirty="0"/>
          </a:p>
        </p:txBody>
      </p:sp>
      <p:sp>
        <p:nvSpPr>
          <p:cNvPr id="3" name="Content Placeholder 2"/>
          <p:cNvSpPr>
            <a:spLocks noGrp="1"/>
          </p:cNvSpPr>
          <p:nvPr>
            <p:ph idx="1"/>
          </p:nvPr>
        </p:nvSpPr>
        <p:spPr>
          <a:xfrm>
            <a:off x="457200" y="1600200"/>
            <a:ext cx="4419600" cy="4525963"/>
          </a:xfrm>
        </p:spPr>
        <p:txBody>
          <a:bodyPr>
            <a:normAutofit/>
          </a:bodyPr>
          <a:lstStyle/>
          <a:p>
            <a:r>
              <a:rPr lang="en-NZ" sz="2000" dirty="0" smtClean="0"/>
              <a:t>When we conduct a survey we make some huge decisions to begin with:</a:t>
            </a:r>
          </a:p>
          <a:p>
            <a:r>
              <a:rPr lang="en-NZ" sz="2000" dirty="0" smtClean="0"/>
              <a:t>Sample size. How many people will we listen to?</a:t>
            </a:r>
          </a:p>
          <a:p>
            <a:r>
              <a:rPr lang="en-NZ" sz="2000" dirty="0" smtClean="0"/>
              <a:t>Who is our sample universe? </a:t>
            </a:r>
          </a:p>
          <a:p>
            <a:r>
              <a:rPr lang="en-NZ" sz="2000" dirty="0" smtClean="0"/>
              <a:t>Very often we are required to zoom-in on a sample universe that is quite tight, and, scientifically, we lose something along the way.</a:t>
            </a:r>
          </a:p>
        </p:txBody>
      </p:sp>
      <p:graphicFrame>
        <p:nvGraphicFramePr>
          <p:cNvPr id="4" name="Diagram 3"/>
          <p:cNvGraphicFramePr/>
          <p:nvPr/>
        </p:nvGraphicFramePr>
        <p:xfrm>
          <a:off x="4724400" y="2667000"/>
          <a:ext cx="40386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NZ" sz="2400" b="1" dirty="0" smtClean="0"/>
              <a:t>Why do we zoom in? What do we gain, and what do we lose?</a:t>
            </a:r>
            <a:endParaRPr lang="en-NZ" sz="2400" b="1"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304800" y="3352800"/>
            <a:ext cx="4762500" cy="325755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lvl="1" algn="l" rtl="0">
              <a:spcBef>
                <a:spcPct val="0"/>
              </a:spcBef>
            </a:pPr>
            <a:r>
              <a:rPr lang="en-NZ" sz="2400" b="1" dirty="0" smtClean="0"/>
              <a:t>Whose universe is it anyway? US Political Polling</a:t>
            </a:r>
            <a:endParaRPr lang="en-NZ" sz="2400" b="1" dirty="0"/>
          </a:p>
        </p:txBody>
      </p:sp>
      <p:graphicFrame>
        <p:nvGraphicFramePr>
          <p:cNvPr id="4" name="Diagram 3"/>
          <p:cNvGraphicFramePr/>
          <p:nvPr/>
        </p:nvGraphicFramePr>
        <p:xfrm>
          <a:off x="3124200" y="1371600"/>
          <a:ext cx="5638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304800" y="1447800"/>
            <a:ext cx="2971800" cy="1569660"/>
          </a:xfrm>
          <a:prstGeom prst="rect">
            <a:avLst/>
          </a:prstGeom>
          <a:noFill/>
        </p:spPr>
        <p:txBody>
          <a:bodyPr wrap="square" rtlCol="0">
            <a:spAutoFit/>
          </a:bodyPr>
          <a:lstStyle/>
          <a:p>
            <a:r>
              <a:rPr lang="en-NZ" sz="1600" dirty="0" smtClean="0"/>
              <a:t>As we drill down, our sampling becomes more problematic and our assumptions start becoming more risky. How do we know what the likelihood of voting will be? </a:t>
            </a:r>
            <a:endParaRPr lang="en-NZ" sz="1600" dirty="0"/>
          </a:p>
        </p:txBody>
      </p:sp>
    </p:spTree>
  </p:cSld>
  <p:clrMapOvr>
    <a:masterClrMapping/>
  </p:clrMapOvr>
  <p:transition>
    <p:randomBar dir="vert"/>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868</TotalTime>
  <Words>3365</Words>
  <Application>Microsoft Office PowerPoint</Application>
  <PresentationFormat>On-screen Show (4:3)</PresentationFormat>
  <Paragraphs>490</Paragraphs>
  <Slides>56</Slides>
  <Notes>0</Notes>
  <HiddenSlides>1</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Six Sources of Bias or error – six simple things that can badly skew your results.</vt:lpstr>
      <vt:lpstr>Six Sources of Bias and error – six simple things that can badly skew your results.</vt:lpstr>
      <vt:lpstr>DISCUSSION ONE</vt:lpstr>
      <vt:lpstr>Slide 4</vt:lpstr>
      <vt:lpstr>NZ Herald - Hone Harawira survey</vt:lpstr>
      <vt:lpstr>NZ Herald - Hone Harawira survey</vt:lpstr>
      <vt:lpstr>Whose universe is it anyway? The effects of sampling and simple ‘screener’ questions.</vt:lpstr>
      <vt:lpstr>Why do we zoom in? What do we gain, and what do we lose?</vt:lpstr>
      <vt:lpstr>Whose universe is it anyway? US Political Polling</vt:lpstr>
      <vt:lpstr>Getting the sampling right.</vt:lpstr>
      <vt:lpstr>Slide 11</vt:lpstr>
      <vt:lpstr>DISCUSSION TWO</vt:lpstr>
      <vt:lpstr>Directional context effects. An experiment in 1950 and 1983.The communist and reporter questions.</vt:lpstr>
      <vt:lpstr>Directional context effects. An experiment in 1950 and 1983. The communist and reporter questions.</vt:lpstr>
      <vt:lpstr>Directional context effects. An experiment in 1950 and 1983. The communist and reporter questions.</vt:lpstr>
      <vt:lpstr>Types of contextual effect</vt:lpstr>
      <vt:lpstr>Do you favour or oppose the passage of the Monetary Control Bill?</vt:lpstr>
      <vt:lpstr>Slide 18</vt:lpstr>
      <vt:lpstr>DISCUSSION THREE</vt:lpstr>
      <vt:lpstr>Framing effects. The effect of prompts and tone on the way people answer questions.</vt:lpstr>
      <vt:lpstr>Which one would you pick?</vt:lpstr>
      <vt:lpstr>Which one would you pick? </vt:lpstr>
      <vt:lpstr>What just happened?</vt:lpstr>
      <vt:lpstr>Response order effects</vt:lpstr>
      <vt:lpstr>Acquiescence Bias</vt:lpstr>
      <vt:lpstr>The presence of a “No Opinion” filter.</vt:lpstr>
      <vt:lpstr>"Which parent should have custody of the child?"</vt:lpstr>
      <vt:lpstr>"Which parent should be denied custody of the child?"</vt:lpstr>
      <vt:lpstr>Slide 29</vt:lpstr>
      <vt:lpstr>Checklist for professionals</vt:lpstr>
      <vt:lpstr>DISCUSSION FOUR</vt:lpstr>
      <vt:lpstr>Avoid huge batteries.</vt:lpstr>
      <vt:lpstr>Slide 33</vt:lpstr>
      <vt:lpstr>Slide 34</vt:lpstr>
      <vt:lpstr>Checklist for professionals</vt:lpstr>
      <vt:lpstr>DISCUSSION FIVE</vt:lpstr>
      <vt:lpstr>You get what you test: the effects of assumptions and hypotheses on the data you get back.</vt:lpstr>
      <vt:lpstr>Evidence linking aluminium and Alzheimer's disease?</vt:lpstr>
      <vt:lpstr>One example of research that proved the link.</vt:lpstr>
      <vt:lpstr>Kellogg survey in Australia, 2008</vt:lpstr>
      <vt:lpstr>Anyone have a problem with this?</vt:lpstr>
      <vt:lpstr>So two common problems.</vt:lpstr>
      <vt:lpstr>Checklist for professionals</vt:lpstr>
      <vt:lpstr>DISCUSSION SIX</vt:lpstr>
      <vt:lpstr>Analytical effects – how your choice of analysis may exaggerate your results. </vt:lpstr>
      <vt:lpstr>Analytical effects – how your choice of analysis may exaggerate your results. </vt:lpstr>
      <vt:lpstr>Analytical effects – how your choice of analysis may exaggerate your results. </vt:lpstr>
      <vt:lpstr>Slide 48</vt:lpstr>
      <vt:lpstr>Slide 49</vt:lpstr>
      <vt:lpstr>Analytical effects – how your choice of analysis may exaggerate your results. </vt:lpstr>
      <vt:lpstr>We may be biased without realising it! Here are six reasons for bias.</vt:lpstr>
      <vt:lpstr>Julius Richard Petri (invents dish around 1870)</vt:lpstr>
      <vt:lpstr>Checklist for professionals</vt:lpstr>
      <vt:lpstr>SUMMING UP</vt:lpstr>
      <vt:lpstr>Checklist for professionals</vt:lpstr>
      <vt:lpstr>Slide 56</vt:lpstr>
    </vt:vector>
  </TitlesOfParts>
  <Company>Kudos Organisational Dynamics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Six Sources of Bias – six simple things that can badly skew your results.</dc:title>
  <dc:creator>Duncan Stuart</dc:creator>
  <cp:lastModifiedBy> </cp:lastModifiedBy>
  <cp:revision>73</cp:revision>
  <dcterms:created xsi:type="dcterms:W3CDTF">2011-02-06T03:27:24Z</dcterms:created>
  <dcterms:modified xsi:type="dcterms:W3CDTF">2011-02-15T04:59:13Z</dcterms:modified>
</cp:coreProperties>
</file>